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8" r:id="rId3"/>
    <p:sldId id="274" r:id="rId4"/>
    <p:sldId id="273" r:id="rId5"/>
    <p:sldId id="275" r:id="rId6"/>
    <p:sldId id="280" r:id="rId7"/>
    <p:sldId id="281" r:id="rId8"/>
    <p:sldId id="282" r:id="rId9"/>
    <p:sldId id="284" r:id="rId10"/>
    <p:sldId id="263" r:id="rId11"/>
    <p:sldId id="276" r:id="rId12"/>
    <p:sldId id="277" r:id="rId13"/>
    <p:sldId id="286" r:id="rId14"/>
    <p:sldId id="257" r:id="rId15"/>
    <p:sldId id="283" r:id="rId16"/>
    <p:sldId id="264" r:id="rId17"/>
    <p:sldId id="267" r:id="rId18"/>
    <p:sldId id="266" r:id="rId19"/>
    <p:sldId id="269" r:id="rId20"/>
    <p:sldId id="270" r:id="rId21"/>
    <p:sldId id="279" r:id="rId22"/>
    <p:sldId id="271" r:id="rId23"/>
    <p:sldId id="272" r:id="rId24"/>
    <p:sldId id="285" r:id="rId25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3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DEAFB5CC-BCAB-4222-B5DF-2DB27F3A98B5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002793E-D029-4AC0-ACEA-634D39B98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609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CAE02-08A4-4DF9-BF0C-8B04E39B150A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12D67-A5EC-48B0-81A1-AECA90246F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65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12D67-A5EC-48B0-81A1-AECA90246F7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513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8800" dirty="0"/>
              <a:t>相似条件と証明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9288" y="2204864"/>
            <a:ext cx="8640960" cy="396044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>
                <a:solidFill>
                  <a:schemeClr val="tx1"/>
                </a:solidFill>
              </a:rPr>
              <a:t>本時のねらい</a:t>
            </a:r>
            <a:endParaRPr kumimoji="1" lang="en-US" altLang="ja-JP" sz="5400" dirty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「図形の中から相似な三角形を見出し、相似条件を用いて証明することができる。」</a:t>
            </a:r>
            <a:endParaRPr lang="en-US" altLang="ja-JP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>
            <a:off x="6305266" y="1692322"/>
            <a:ext cx="1910686" cy="3903260"/>
          </a:xfrm>
          <a:custGeom>
            <a:avLst/>
            <a:gdLst>
              <a:gd name="connsiteX0" fmla="*/ 1897038 w 1910686"/>
              <a:gd name="connsiteY0" fmla="*/ 0 h 3903260"/>
              <a:gd name="connsiteX1" fmla="*/ 0 w 1910686"/>
              <a:gd name="connsiteY1" fmla="*/ 2511188 h 3903260"/>
              <a:gd name="connsiteX2" fmla="*/ 1910686 w 1910686"/>
              <a:gd name="connsiteY2" fmla="*/ 3903260 h 3903260"/>
              <a:gd name="connsiteX3" fmla="*/ 1897038 w 1910686"/>
              <a:gd name="connsiteY3" fmla="*/ 0 h 390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6" h="3903260">
                <a:moveTo>
                  <a:pt x="1897038" y="0"/>
                </a:moveTo>
                <a:lnTo>
                  <a:pt x="0" y="2511188"/>
                </a:lnTo>
                <a:lnTo>
                  <a:pt x="1910686" y="3903260"/>
                </a:lnTo>
                <a:cubicBezTo>
                  <a:pt x="1906137" y="2606723"/>
                  <a:pt x="1901587" y="1310185"/>
                  <a:pt x="1897038" y="0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5227093" y="4230806"/>
            <a:ext cx="2988859" cy="1378424"/>
          </a:xfrm>
          <a:custGeom>
            <a:avLst/>
            <a:gdLst>
              <a:gd name="connsiteX0" fmla="*/ 1064525 w 2988859"/>
              <a:gd name="connsiteY0" fmla="*/ 0 h 1378424"/>
              <a:gd name="connsiteX1" fmla="*/ 0 w 2988859"/>
              <a:gd name="connsiteY1" fmla="*/ 1378424 h 1378424"/>
              <a:gd name="connsiteX2" fmla="*/ 2988859 w 2988859"/>
              <a:gd name="connsiteY2" fmla="*/ 1378424 h 1378424"/>
              <a:gd name="connsiteX3" fmla="*/ 1064525 w 2988859"/>
              <a:gd name="connsiteY3" fmla="*/ 0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8859" h="1378424">
                <a:moveTo>
                  <a:pt x="1064525" y="0"/>
                </a:moveTo>
                <a:lnTo>
                  <a:pt x="0" y="1378424"/>
                </a:lnTo>
                <a:lnTo>
                  <a:pt x="2988859" y="1378424"/>
                </a:lnTo>
                <a:lnTo>
                  <a:pt x="1064525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/>
          <p:cNvGrpSpPr/>
          <p:nvPr/>
        </p:nvGrpSpPr>
        <p:grpSpPr>
          <a:xfrm>
            <a:off x="4631761" y="1166277"/>
            <a:ext cx="4307970" cy="4770196"/>
            <a:chOff x="3635896" y="1196753"/>
            <a:chExt cx="4307970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>
              <a:endCxn id="18" idx="2"/>
            </p:cNvCxnSpPr>
            <p:nvPr/>
          </p:nvCxnSpPr>
          <p:spPr>
            <a:xfrm>
              <a:off x="5292080" y="4221088"/>
              <a:ext cx="1926529" cy="14145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4830178" y="3754970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080191" y="4418082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4</a:t>
              </a:r>
              <a:r>
                <a:rPr kumimoji="1" lang="en-US" altLang="ja-JP" sz="3200" dirty="0"/>
                <a:t>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106303" y="4430232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92359" y="2420888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41" name="正方形/長方形 40"/>
          <p:cNvSpPr/>
          <p:nvPr/>
        </p:nvSpPr>
        <p:spPr>
          <a:xfrm rot="2252632">
            <a:off x="6233108" y="4236108"/>
            <a:ext cx="172783" cy="180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7197" y="1219029"/>
            <a:ext cx="561884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Arial" charset="0"/>
                <a:ea typeface="ＭＳ Ｐゴシック" charset="-128"/>
                <a:cs typeface="ＭＳ Ｐゴシック" charset="-128"/>
              </a:rPr>
              <a:t>△ＣＤＡと△ＢＤＣにおいて</a:t>
            </a:r>
            <a:endParaRPr lang="en-US" altLang="ja-JP" sz="3600" dirty="0">
              <a:latin typeface="Arial" charset="0"/>
              <a:ea typeface="ＭＳ Ｐゴシック" charset="-128"/>
              <a:cs typeface="ＭＳ Ｐゴシック" charset="-128"/>
            </a:endParaRPr>
          </a:p>
          <a:p>
            <a:r>
              <a:rPr lang="ja-JP" altLang="en-US" sz="3600" dirty="0"/>
              <a:t>仮定より</a:t>
            </a:r>
            <a:endParaRPr lang="en-US" altLang="ja-JP" sz="3600" dirty="0"/>
          </a:p>
          <a:p>
            <a:r>
              <a:rPr lang="ja-JP" altLang="en-US" sz="3600" dirty="0"/>
              <a:t>ＢＤ：ＣＤ＝４：６＝２：３・・・①</a:t>
            </a:r>
            <a:endParaRPr lang="en-US" altLang="ja-JP" sz="3600" dirty="0"/>
          </a:p>
          <a:p>
            <a:r>
              <a:rPr lang="ja-JP" altLang="en-US" sz="3600" dirty="0"/>
              <a:t>ＣＤ：ＡＤ＝６：９＝２：３・・・②</a:t>
            </a:r>
            <a:endParaRPr lang="en-US" altLang="ja-JP" sz="3600" dirty="0"/>
          </a:p>
          <a:p>
            <a:r>
              <a:rPr lang="ja-JP" altLang="en-US" sz="3600" dirty="0"/>
              <a:t>∠ＡＤＣ＝∠ＣＤＢ＝</a:t>
            </a:r>
            <a:r>
              <a:rPr lang="en-US" altLang="ja-JP" sz="3600" dirty="0"/>
              <a:t>90</a:t>
            </a:r>
            <a:r>
              <a:rPr lang="ja-JP" altLang="en-US" sz="3600" dirty="0"/>
              <a:t>・・③</a:t>
            </a:r>
            <a:endParaRPr lang="en-US" altLang="ja-JP" sz="3600" dirty="0"/>
          </a:p>
          <a:p>
            <a:r>
              <a:rPr lang="ja-JP" altLang="en-US" sz="3600" dirty="0"/>
              <a:t>①、②、③より</a:t>
            </a:r>
            <a:endParaRPr lang="en-US" altLang="ja-JP" sz="3600" dirty="0"/>
          </a:p>
          <a:p>
            <a:r>
              <a:rPr lang="en-US" altLang="ja-JP" sz="3600" dirty="0"/>
              <a:t>2</a:t>
            </a:r>
            <a:r>
              <a:rPr lang="ja-JP" altLang="en-US" sz="3600" dirty="0"/>
              <a:t>辺の比とその間の角</a:t>
            </a:r>
            <a:endParaRPr lang="en-US" altLang="ja-JP" sz="3600" dirty="0"/>
          </a:p>
          <a:p>
            <a:r>
              <a:rPr lang="ja-JP" altLang="en-US" sz="3600" dirty="0"/>
              <a:t>がそれぞれ等しいので</a:t>
            </a:r>
            <a:endParaRPr lang="en-US" altLang="ja-JP" sz="3600" dirty="0"/>
          </a:p>
          <a:p>
            <a:r>
              <a:rPr lang="ja-JP" altLang="en-US" sz="3600" dirty="0"/>
              <a:t>△ＣＤＡ∽△ＢＤＣ</a:t>
            </a:r>
            <a:endParaRPr lang="en-US" altLang="ja-JP" sz="36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71541" y="285209"/>
            <a:ext cx="841383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△ＣＤＡと△ＢＤＣが相似であることを証明しよう。</a:t>
            </a:r>
            <a:endParaRPr kumimoji="1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36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01455"/>
            <a:ext cx="8892480" cy="1544497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/>
              <a:t>下の図の四角形</a:t>
            </a:r>
            <a:r>
              <a:rPr kumimoji="1" lang="en-US" altLang="ja-JP" sz="3200" dirty="0"/>
              <a:t>ABCD</a:t>
            </a:r>
            <a:r>
              <a:rPr kumimoji="1" lang="ja-JP" altLang="en-US" sz="3200" dirty="0"/>
              <a:t>で、点</a:t>
            </a:r>
            <a:r>
              <a:rPr kumimoji="1" lang="en-US" altLang="ja-JP" sz="3200" dirty="0"/>
              <a:t>O</a:t>
            </a:r>
            <a:r>
              <a:rPr kumimoji="1" lang="ja-JP" altLang="en-US" sz="3200" dirty="0"/>
              <a:t>は</a:t>
            </a:r>
            <a:r>
              <a:rPr kumimoji="1" lang="en-US" altLang="ja-JP" sz="3200" dirty="0"/>
              <a:t>AC,BD</a:t>
            </a:r>
            <a:r>
              <a:rPr kumimoji="1" lang="ja-JP" altLang="en-US" sz="3200" dirty="0"/>
              <a:t>の交点です。このとき、△</a:t>
            </a:r>
            <a:r>
              <a:rPr kumimoji="1" lang="en-US" altLang="ja-JP" sz="3200" dirty="0"/>
              <a:t>OAD</a:t>
            </a:r>
            <a:r>
              <a:rPr kumimoji="1" lang="ja-JP" altLang="en-US" sz="3200" dirty="0"/>
              <a:t>∽△</a:t>
            </a:r>
            <a:r>
              <a:rPr kumimoji="1" lang="en-US" altLang="ja-JP" sz="3200" dirty="0"/>
              <a:t>OCB</a:t>
            </a:r>
            <a:r>
              <a:rPr kumimoji="1" lang="ja-JP" altLang="en-US" sz="3200" dirty="0"/>
              <a:t>であることを証明しなさい。</a:t>
            </a:r>
            <a:br>
              <a:rPr kumimoji="1" lang="en-US" altLang="ja-JP" sz="3200" dirty="0"/>
            </a:br>
            <a:r>
              <a:rPr kumimoji="1" lang="ja-JP" altLang="en-US" sz="3200" dirty="0"/>
              <a:t>また、ＡＤ∥ＢＣである理由を言いなさい。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7164" y="1645952"/>
            <a:ext cx="5114333" cy="51068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△ＯＡＤと△ＯＣＢにおいて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仮定より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ＡＯ：ＣＯ＝３：６＝１：２・・・①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ＤＯ：ＢＯ＝４：８＝１：２・・・②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対頂角なので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∠ＡＯＤ＝∠ＢＯＣ・・・③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①、②、③より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2</a:t>
            </a:r>
            <a:r>
              <a:rPr kumimoji="1" lang="ja-JP" altLang="en-US" dirty="0"/>
              <a:t>組の辺の比とその間の角がそれぞれ等しいので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△ＯＡＤ∽△ＯＣＢ</a:t>
            </a:r>
          </a:p>
        </p:txBody>
      </p:sp>
      <p:sp>
        <p:nvSpPr>
          <p:cNvPr id="4" name="フリーフォーム 3"/>
          <p:cNvSpPr/>
          <p:nvPr/>
        </p:nvSpPr>
        <p:spPr>
          <a:xfrm>
            <a:off x="5547032" y="2004219"/>
            <a:ext cx="3117273" cy="1911927"/>
          </a:xfrm>
          <a:custGeom>
            <a:avLst/>
            <a:gdLst>
              <a:gd name="connsiteX0" fmla="*/ 1080655 w 3117273"/>
              <a:gd name="connsiteY0" fmla="*/ 13854 h 1911927"/>
              <a:gd name="connsiteX1" fmla="*/ 0 w 3117273"/>
              <a:gd name="connsiteY1" fmla="*/ 1911927 h 1911927"/>
              <a:gd name="connsiteX2" fmla="*/ 3117273 w 3117273"/>
              <a:gd name="connsiteY2" fmla="*/ 1911927 h 1911927"/>
              <a:gd name="connsiteX3" fmla="*/ 2701637 w 3117273"/>
              <a:gd name="connsiteY3" fmla="*/ 0 h 1911927"/>
              <a:gd name="connsiteX4" fmla="*/ 1080655 w 3117273"/>
              <a:gd name="connsiteY4" fmla="*/ 13854 h 191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273" h="1911927">
                <a:moveTo>
                  <a:pt x="1080655" y="13854"/>
                </a:moveTo>
                <a:lnTo>
                  <a:pt x="0" y="1911927"/>
                </a:lnTo>
                <a:lnTo>
                  <a:pt x="3117273" y="1911927"/>
                </a:lnTo>
                <a:lnTo>
                  <a:pt x="2701637" y="0"/>
                </a:lnTo>
                <a:lnTo>
                  <a:pt x="1080655" y="1385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0"/>
            <a:endCxn id="4" idx="2"/>
          </p:cNvCxnSpPr>
          <p:nvPr/>
        </p:nvCxnSpPr>
        <p:spPr>
          <a:xfrm>
            <a:off x="6627687" y="2018073"/>
            <a:ext cx="2036618" cy="1898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3"/>
            <a:endCxn id="4" idx="1"/>
          </p:cNvCxnSpPr>
          <p:nvPr/>
        </p:nvCxnSpPr>
        <p:spPr>
          <a:xfrm flipH="1">
            <a:off x="5547032" y="2004219"/>
            <a:ext cx="2701637" cy="1911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336477" y="1519949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59192" y="156090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45300" y="386134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550401" y="3861048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18756" y="216147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Ｏ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505917" y="2218791"/>
            <a:ext cx="73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3㎝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69607" y="2262425"/>
            <a:ext cx="73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4㎝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71427" y="3067468"/>
            <a:ext cx="73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8㎝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353278" y="3067467"/>
            <a:ext cx="734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6㎝</a:t>
            </a:r>
            <a:endParaRPr kumimoji="1" lang="ja-JP" altLang="en-US" sz="2400" dirty="0"/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5842077" y="4598683"/>
            <a:ext cx="2727919" cy="17307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よって錯覚が等しくなるので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ＡＤ∥ＢＣ</a:t>
            </a:r>
          </a:p>
        </p:txBody>
      </p:sp>
    </p:spTree>
    <p:extLst>
      <p:ext uri="{BB962C8B-B14F-4D97-AF65-F5344CB8AC3E}">
        <p14:creationId xmlns:p14="http://schemas.microsoft.com/office/powerpoint/2010/main" val="14605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0853" y="139934"/>
            <a:ext cx="8993147" cy="178621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200" dirty="0"/>
              <a:t>下の図で、△ＡＢＣは、ＡＢ＝ＡＣの二等辺三角形です。辺ＡＣ上に、ＢＣ＝ＢＤとなるように点Ｄをとるとき、</a:t>
            </a:r>
            <a:br>
              <a:rPr kumimoji="1" lang="en-US" altLang="ja-JP" sz="3200" dirty="0"/>
            </a:br>
            <a:r>
              <a:rPr kumimoji="1" lang="ja-JP" altLang="en-US" sz="3200" dirty="0"/>
              <a:t>△ＡＢＣ∽△ＢＤＣであることを証明しなさい。また、ＡＢ＝１０ｃｍ、ＢＣ＝７ｃｍのとき、ＣＤの長さを求めなさい。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9683" y="2020160"/>
            <a:ext cx="5299787" cy="42186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2800" dirty="0"/>
              <a:t>△ＡＢＣと△ＢＤＣにおいて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共通な角なので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∠ＡＣＢ＝∠ＤＣＢ・・・①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二等辺三角形の２つの底角は等しいので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∠ＡＢＣ＝∠ＡＣＢ・・・②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∠ＤＣＢ＝∠ＢＤＣ・・・③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②、③より∠ＡＢＣ＝∠ＢＤＣ・・・④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①、④より２組の角がそれぞれ等しいので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△ＡＢＣ∽△ＢＤＣ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6444208" y="2401317"/>
            <a:ext cx="2304256" cy="345638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</p:cNvCxnSpPr>
          <p:nvPr/>
        </p:nvCxnSpPr>
        <p:spPr>
          <a:xfrm flipV="1">
            <a:off x="6444208" y="4345533"/>
            <a:ext cx="1800200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7344308" y="1913568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44408" y="4034896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40152" y="559609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719806" y="559609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584354" y="6168338"/>
            <a:ext cx="7308126" cy="5852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800" dirty="0"/>
              <a:t>ＣＤ＝ｘｃｍとすると１０：７＝７：</a:t>
            </a:r>
            <a:r>
              <a:rPr lang="ja-JP" altLang="en-US" sz="2800" dirty="0" err="1"/>
              <a:t>ｘ</a:t>
            </a:r>
            <a:r>
              <a:rPr lang="ja-JP" altLang="en-US" sz="2800" dirty="0"/>
              <a:t>よってｘ＝４．９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3975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1F6974-E9AF-0C34-C529-60C1813E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78494C-FCD4-B473-A545-D928E7D51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/>
              <a:t>時間に余裕があればこれ以降のスライド・ワークシートもお使いください。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149319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9314" y="116632"/>
            <a:ext cx="8784976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200" dirty="0"/>
              <a:t>次の図の中に相似な三角形はあるだろうか。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4631761" y="1166277"/>
            <a:ext cx="4307970" cy="4770196"/>
            <a:chOff x="3635896" y="1196753"/>
            <a:chExt cx="4307970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>
              <a:endCxn id="18" idx="2"/>
            </p:cNvCxnSpPr>
            <p:nvPr/>
          </p:nvCxnSpPr>
          <p:spPr>
            <a:xfrm>
              <a:off x="5292080" y="4221088"/>
              <a:ext cx="1926529" cy="14145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4830178" y="3754970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080191" y="4404434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4㎝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106303" y="4430232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92359" y="2420888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41" name="正方形/長方形 40"/>
          <p:cNvSpPr/>
          <p:nvPr/>
        </p:nvSpPr>
        <p:spPr>
          <a:xfrm rot="2252632">
            <a:off x="6233108" y="4236108"/>
            <a:ext cx="172783" cy="180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1560" y="1415339"/>
            <a:ext cx="354616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△ＣＤＡと△ＢＤＣ</a:t>
            </a:r>
            <a:endParaRPr kumimoji="1"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△ＡＢＣと△ＡＣＤ</a:t>
            </a:r>
            <a:endParaRPr lang="en-US" altLang="ja-JP" sz="3600" dirty="0"/>
          </a:p>
          <a:p>
            <a:endParaRPr kumimoji="1" lang="en-US" altLang="ja-JP" sz="3600" dirty="0"/>
          </a:p>
          <a:p>
            <a:r>
              <a:rPr kumimoji="1" lang="ja-JP" altLang="en-US" sz="3600" dirty="0"/>
              <a:t>△ＡＢＣと△ＣＢＤ</a:t>
            </a:r>
          </a:p>
        </p:txBody>
      </p:sp>
    </p:spTree>
    <p:extLst>
      <p:ext uri="{BB962C8B-B14F-4D97-AF65-F5344CB8AC3E}">
        <p14:creationId xmlns:p14="http://schemas.microsoft.com/office/powerpoint/2010/main" val="36563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>
            <a:off x="6305266" y="1692322"/>
            <a:ext cx="1910686" cy="3903260"/>
          </a:xfrm>
          <a:custGeom>
            <a:avLst/>
            <a:gdLst>
              <a:gd name="connsiteX0" fmla="*/ 1897038 w 1910686"/>
              <a:gd name="connsiteY0" fmla="*/ 0 h 3903260"/>
              <a:gd name="connsiteX1" fmla="*/ 0 w 1910686"/>
              <a:gd name="connsiteY1" fmla="*/ 2511188 h 3903260"/>
              <a:gd name="connsiteX2" fmla="*/ 1910686 w 1910686"/>
              <a:gd name="connsiteY2" fmla="*/ 3903260 h 3903260"/>
              <a:gd name="connsiteX3" fmla="*/ 1897038 w 1910686"/>
              <a:gd name="connsiteY3" fmla="*/ 0 h 390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6" h="3903260">
                <a:moveTo>
                  <a:pt x="1897038" y="0"/>
                </a:moveTo>
                <a:lnTo>
                  <a:pt x="0" y="2511188"/>
                </a:lnTo>
                <a:lnTo>
                  <a:pt x="1910686" y="3903260"/>
                </a:lnTo>
                <a:cubicBezTo>
                  <a:pt x="1906137" y="2606723"/>
                  <a:pt x="1901587" y="1310185"/>
                  <a:pt x="1897038" y="0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5227093" y="4230806"/>
            <a:ext cx="2988859" cy="1378424"/>
          </a:xfrm>
          <a:custGeom>
            <a:avLst/>
            <a:gdLst>
              <a:gd name="connsiteX0" fmla="*/ 1064525 w 2988859"/>
              <a:gd name="connsiteY0" fmla="*/ 0 h 1378424"/>
              <a:gd name="connsiteX1" fmla="*/ 0 w 2988859"/>
              <a:gd name="connsiteY1" fmla="*/ 1378424 h 1378424"/>
              <a:gd name="connsiteX2" fmla="*/ 2988859 w 2988859"/>
              <a:gd name="connsiteY2" fmla="*/ 1378424 h 1378424"/>
              <a:gd name="connsiteX3" fmla="*/ 1064525 w 2988859"/>
              <a:gd name="connsiteY3" fmla="*/ 0 h 1378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8859" h="1378424">
                <a:moveTo>
                  <a:pt x="1064525" y="0"/>
                </a:moveTo>
                <a:lnTo>
                  <a:pt x="0" y="1378424"/>
                </a:lnTo>
                <a:lnTo>
                  <a:pt x="2988859" y="1378424"/>
                </a:lnTo>
                <a:lnTo>
                  <a:pt x="1064525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/>
          <p:cNvGrpSpPr/>
          <p:nvPr/>
        </p:nvGrpSpPr>
        <p:grpSpPr>
          <a:xfrm>
            <a:off x="4631761" y="1166277"/>
            <a:ext cx="4307970" cy="4770196"/>
            <a:chOff x="3635896" y="1196753"/>
            <a:chExt cx="4307970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>
              <a:endCxn id="18" idx="2"/>
            </p:cNvCxnSpPr>
            <p:nvPr/>
          </p:nvCxnSpPr>
          <p:spPr>
            <a:xfrm>
              <a:off x="5292080" y="4221088"/>
              <a:ext cx="1926529" cy="14145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4830178" y="3754970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080191" y="4418082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4</a:t>
              </a:r>
              <a:r>
                <a:rPr kumimoji="1" lang="en-US" altLang="ja-JP" sz="3200" dirty="0"/>
                <a:t>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106303" y="4430232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92359" y="2420888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41" name="正方形/長方形 40"/>
          <p:cNvSpPr/>
          <p:nvPr/>
        </p:nvSpPr>
        <p:spPr>
          <a:xfrm rot="2252632">
            <a:off x="6233108" y="4236108"/>
            <a:ext cx="172783" cy="180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7197" y="1219029"/>
            <a:ext cx="561884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Arial" charset="0"/>
                <a:ea typeface="ＭＳ Ｐゴシック" charset="-128"/>
                <a:cs typeface="ＭＳ Ｐゴシック" charset="-128"/>
              </a:rPr>
              <a:t>△ＣＤＡと△ＢＤＣにおいて</a:t>
            </a:r>
            <a:endParaRPr lang="en-US" altLang="ja-JP" sz="3600" dirty="0">
              <a:latin typeface="Arial" charset="0"/>
              <a:ea typeface="ＭＳ Ｐゴシック" charset="-128"/>
              <a:cs typeface="ＭＳ Ｐゴシック" charset="-128"/>
            </a:endParaRPr>
          </a:p>
          <a:p>
            <a:r>
              <a:rPr lang="ja-JP" altLang="en-US" sz="3600" dirty="0"/>
              <a:t>仮定より</a:t>
            </a:r>
            <a:endParaRPr lang="en-US" altLang="ja-JP" sz="3600" dirty="0"/>
          </a:p>
          <a:p>
            <a:r>
              <a:rPr lang="ja-JP" altLang="en-US" sz="3600" dirty="0"/>
              <a:t>ＢＤ：ＣＤ＝４：６＝２：３・・・①</a:t>
            </a:r>
            <a:endParaRPr lang="en-US" altLang="ja-JP" sz="3600" dirty="0"/>
          </a:p>
          <a:p>
            <a:r>
              <a:rPr lang="ja-JP" altLang="en-US" sz="3600" dirty="0"/>
              <a:t>ＣＤ：ＡＤ＝６：９＝２：３・・・②</a:t>
            </a:r>
            <a:endParaRPr lang="en-US" altLang="ja-JP" sz="3600" dirty="0"/>
          </a:p>
          <a:p>
            <a:r>
              <a:rPr lang="ja-JP" altLang="en-US" sz="3600" dirty="0"/>
              <a:t>∠ＡＤＣ＝∠ＣＤＢ＝</a:t>
            </a:r>
            <a:r>
              <a:rPr lang="en-US" altLang="ja-JP" sz="3600" dirty="0"/>
              <a:t>90</a:t>
            </a:r>
            <a:r>
              <a:rPr lang="ja-JP" altLang="en-US" sz="3600" dirty="0"/>
              <a:t>・・③</a:t>
            </a:r>
            <a:endParaRPr lang="en-US" altLang="ja-JP" sz="3600" dirty="0"/>
          </a:p>
          <a:p>
            <a:r>
              <a:rPr lang="ja-JP" altLang="en-US" sz="3600" dirty="0"/>
              <a:t>①、②、③より</a:t>
            </a:r>
            <a:endParaRPr lang="en-US" altLang="ja-JP" sz="3600" dirty="0"/>
          </a:p>
          <a:p>
            <a:r>
              <a:rPr lang="en-US" altLang="ja-JP" sz="3600" dirty="0"/>
              <a:t>2</a:t>
            </a:r>
            <a:r>
              <a:rPr lang="ja-JP" altLang="en-US" sz="3600" dirty="0"/>
              <a:t>辺の比とその間の角</a:t>
            </a:r>
            <a:endParaRPr lang="en-US" altLang="ja-JP" sz="3600" dirty="0"/>
          </a:p>
          <a:p>
            <a:r>
              <a:rPr lang="ja-JP" altLang="en-US" sz="3600" dirty="0"/>
              <a:t>がそれぞれ等しいので</a:t>
            </a:r>
            <a:endParaRPr lang="en-US" altLang="ja-JP" sz="3600" dirty="0"/>
          </a:p>
          <a:p>
            <a:r>
              <a:rPr lang="ja-JP" altLang="en-US" sz="3600" dirty="0"/>
              <a:t>△ＣＤＡ∽△ＢＤＣ</a:t>
            </a:r>
            <a:endParaRPr lang="en-US" altLang="ja-JP" sz="36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71541" y="285209"/>
            <a:ext cx="841383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△ＣＤＡと△ＢＤＣが相似であることを証明しよう。</a:t>
            </a:r>
            <a:endParaRPr kumimoji="1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611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4631761" y="1166277"/>
            <a:ext cx="4307970" cy="4770196"/>
            <a:chOff x="3635896" y="1196753"/>
            <a:chExt cx="4307970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>
              <a:endCxn id="18" idx="2"/>
            </p:cNvCxnSpPr>
            <p:nvPr/>
          </p:nvCxnSpPr>
          <p:spPr>
            <a:xfrm>
              <a:off x="5292080" y="4221088"/>
              <a:ext cx="1926529" cy="14145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4830178" y="3754970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080191" y="4418082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4</a:t>
              </a:r>
              <a:r>
                <a:rPr kumimoji="1" lang="en-US" altLang="ja-JP" sz="3200" dirty="0"/>
                <a:t>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106303" y="4430232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92359" y="2420888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22" name="フリーフォーム 21"/>
          <p:cNvSpPr/>
          <p:nvPr/>
        </p:nvSpPr>
        <p:spPr>
          <a:xfrm>
            <a:off x="6305266" y="1692322"/>
            <a:ext cx="1910686" cy="3903260"/>
          </a:xfrm>
          <a:custGeom>
            <a:avLst/>
            <a:gdLst>
              <a:gd name="connsiteX0" fmla="*/ 1897038 w 1910686"/>
              <a:gd name="connsiteY0" fmla="*/ 0 h 3903260"/>
              <a:gd name="connsiteX1" fmla="*/ 0 w 1910686"/>
              <a:gd name="connsiteY1" fmla="*/ 2511188 h 3903260"/>
              <a:gd name="connsiteX2" fmla="*/ 1910686 w 1910686"/>
              <a:gd name="connsiteY2" fmla="*/ 3903260 h 3903260"/>
              <a:gd name="connsiteX3" fmla="*/ 1897038 w 1910686"/>
              <a:gd name="connsiteY3" fmla="*/ 0 h 390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0686" h="3903260">
                <a:moveTo>
                  <a:pt x="1897038" y="0"/>
                </a:moveTo>
                <a:lnTo>
                  <a:pt x="0" y="2511188"/>
                </a:lnTo>
                <a:lnTo>
                  <a:pt x="1910686" y="3903260"/>
                </a:lnTo>
                <a:cubicBezTo>
                  <a:pt x="1906137" y="2606723"/>
                  <a:pt x="1901587" y="1310185"/>
                  <a:pt x="1897038" y="0"/>
                </a:cubicBezTo>
                <a:close/>
              </a:path>
            </a:pathLst>
          </a:cu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2252632">
            <a:off x="6233108" y="4236108"/>
            <a:ext cx="172783" cy="180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29602" y="1024287"/>
            <a:ext cx="5316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△ＡＢＣと△ＡＣＤ</a:t>
            </a:r>
            <a:r>
              <a:rPr kumimoji="1" lang="ja-JP" altLang="en-US" sz="3600" dirty="0"/>
              <a:t>において</a:t>
            </a:r>
            <a:endParaRPr kumimoji="1" lang="en-US" altLang="ja-JP" sz="36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90610" y="116632"/>
            <a:ext cx="884588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２．</a:t>
            </a: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△ＡＢＣと△ＡＣＤが相似であることを証明しよう。</a:t>
            </a:r>
            <a:endParaRPr kumimoji="1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05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4631761" y="1166277"/>
            <a:ext cx="4435187" cy="4770196"/>
            <a:chOff x="3635896" y="1196753"/>
            <a:chExt cx="4435187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/>
            <p:nvPr/>
          </p:nvCxnSpPr>
          <p:spPr>
            <a:xfrm flipV="1">
              <a:off x="4938411" y="4732057"/>
              <a:ext cx="2280198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7299292" y="4448859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  <a:r>
                <a:rPr kumimoji="1" lang="en-US" altLang="ja-JP" sz="2800" dirty="0"/>
                <a:t>’</a:t>
              </a:r>
              <a:endParaRPr kumimoji="1" lang="ja-JP" altLang="en-US" sz="28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930560" y="4616200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4</a:t>
              </a:r>
              <a:r>
                <a:rPr kumimoji="1" lang="en-US" altLang="ja-JP" sz="3200" dirty="0"/>
                <a:t>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880391" y="4611604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163237" y="3007717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323528" y="1121432"/>
            <a:ext cx="5328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△ＡＢＣと△ＡＣＤ</a:t>
            </a:r>
            <a:r>
              <a:rPr kumimoji="1" lang="ja-JP" altLang="en-US" sz="3600" dirty="0"/>
              <a:t>において</a:t>
            </a:r>
            <a:endParaRPr kumimoji="1" lang="en-US" altLang="ja-JP" sz="3600" dirty="0"/>
          </a:p>
          <a:p>
            <a:r>
              <a:rPr lang="ja-JP" altLang="en-US" sz="3600" dirty="0"/>
              <a:t>１より△ＣＤＡ∽△ＢＤＣなので</a:t>
            </a:r>
            <a:endParaRPr lang="en-US" altLang="ja-JP" sz="3600" dirty="0"/>
          </a:p>
          <a:p>
            <a:r>
              <a:rPr lang="ja-JP" altLang="en-US" sz="3600" dirty="0"/>
              <a:t>∠ＡＢＣ＝∠ＡＣＤ・・・①</a:t>
            </a:r>
            <a:endParaRPr lang="en-US" altLang="ja-JP" sz="3600" dirty="0"/>
          </a:p>
          <a:p>
            <a:r>
              <a:rPr lang="ja-JP" altLang="en-US" sz="3600" dirty="0"/>
              <a:t>∠Ａは共通　　　　・・・②</a:t>
            </a:r>
            <a:endParaRPr lang="en-US" altLang="ja-JP" sz="3600" dirty="0"/>
          </a:p>
          <a:p>
            <a:r>
              <a:rPr lang="ja-JP" altLang="en-US" sz="3600" dirty="0"/>
              <a:t>①、②より</a:t>
            </a:r>
            <a:endParaRPr lang="en-US" altLang="ja-JP" sz="3600" dirty="0"/>
          </a:p>
          <a:p>
            <a:r>
              <a:rPr lang="en-US" altLang="ja-JP" sz="3600" dirty="0"/>
              <a:t>2</a:t>
            </a:r>
            <a:r>
              <a:rPr lang="ja-JP" altLang="en-US" sz="3600" dirty="0"/>
              <a:t>角が等しいので</a:t>
            </a:r>
            <a:endParaRPr lang="en-US" altLang="ja-JP" sz="3600" dirty="0"/>
          </a:p>
          <a:p>
            <a:r>
              <a:rPr lang="ja-JP" altLang="en-US" sz="3600" dirty="0"/>
              <a:t>△ＡＢＣ∽△ＡＣＤ</a:t>
            </a:r>
            <a:endParaRPr lang="en-US" altLang="ja-JP" sz="36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22398" y="116632"/>
            <a:ext cx="8749119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２．</a:t>
            </a: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△ＡＢＣと△ＡＣＤが相似であることを証明しよう。</a:t>
            </a:r>
            <a:endParaRPr kumimoji="1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62451" y="2661861"/>
            <a:ext cx="907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9㎝</a:t>
            </a:r>
            <a:endParaRPr kumimoji="1"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841336" y="3720791"/>
            <a:ext cx="57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496781" y="4336662"/>
            <a:ext cx="57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  <a:r>
              <a:rPr kumimoji="1" lang="en-US" altLang="ja-JP" sz="2800" dirty="0"/>
              <a:t>’</a:t>
            </a:r>
            <a:endParaRPr kumimoji="1" lang="ja-JP" altLang="en-US" sz="2800" dirty="0"/>
          </a:p>
        </p:txBody>
      </p:sp>
      <p:sp>
        <p:nvSpPr>
          <p:cNvPr id="29" name="フリーフォーム 28"/>
          <p:cNvSpPr/>
          <p:nvPr/>
        </p:nvSpPr>
        <p:spPr>
          <a:xfrm>
            <a:off x="5936776" y="1678675"/>
            <a:ext cx="2265528" cy="3029803"/>
          </a:xfrm>
          <a:custGeom>
            <a:avLst/>
            <a:gdLst>
              <a:gd name="connsiteX0" fmla="*/ 2265528 w 2265528"/>
              <a:gd name="connsiteY0" fmla="*/ 0 h 3029803"/>
              <a:gd name="connsiteX1" fmla="*/ 0 w 2265528"/>
              <a:gd name="connsiteY1" fmla="*/ 3016155 h 3029803"/>
              <a:gd name="connsiteX2" fmla="*/ 2265528 w 2265528"/>
              <a:gd name="connsiteY2" fmla="*/ 3029803 h 3029803"/>
              <a:gd name="connsiteX3" fmla="*/ 2265528 w 2265528"/>
              <a:gd name="connsiteY3" fmla="*/ 0 h 302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5528" h="3029803">
                <a:moveTo>
                  <a:pt x="2265528" y="0"/>
                </a:moveTo>
                <a:lnTo>
                  <a:pt x="0" y="3016155"/>
                </a:lnTo>
                <a:lnTo>
                  <a:pt x="2265528" y="3029803"/>
                </a:lnTo>
                <a:lnTo>
                  <a:pt x="2265528" y="0"/>
                </a:lnTo>
                <a:close/>
              </a:path>
            </a:pathLst>
          </a:cu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93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4631761" y="1166277"/>
            <a:ext cx="4307970" cy="4770196"/>
            <a:chOff x="3635896" y="1196753"/>
            <a:chExt cx="4307970" cy="4770196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635896" y="1196753"/>
              <a:ext cx="4307970" cy="4770196"/>
              <a:chOff x="1504122" y="1505037"/>
              <a:chExt cx="1331153" cy="1490919"/>
            </a:xfrm>
          </p:grpSpPr>
          <p:sp>
            <p:nvSpPr>
              <p:cNvPr id="18" name="二等辺三角形 17"/>
              <p:cNvSpPr/>
              <p:nvPr/>
            </p:nvSpPr>
            <p:spPr>
              <a:xfrm rot="16200000">
                <a:off x="1535897" y="1817126"/>
                <a:ext cx="1224136" cy="926414"/>
              </a:xfrm>
              <a:prstGeom prst="triangle">
                <a:avLst>
                  <a:gd name="adj" fmla="val 0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519146" y="1505037"/>
                <a:ext cx="173463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Ａ</a:t>
                </a: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2657181" y="2840268"/>
                <a:ext cx="178094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Ｃ</a:t>
                </a: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1504122" y="2837453"/>
                <a:ext cx="182101" cy="155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/>
                  <a:t>Ｂ</a:t>
                </a:r>
              </a:p>
            </p:txBody>
          </p:sp>
        </p:grpSp>
        <p:cxnSp>
          <p:nvCxnSpPr>
            <p:cNvPr id="7" name="直線コネクタ 6"/>
            <p:cNvCxnSpPr>
              <a:endCxn id="18" idx="2"/>
            </p:cNvCxnSpPr>
            <p:nvPr/>
          </p:nvCxnSpPr>
          <p:spPr>
            <a:xfrm>
              <a:off x="5292080" y="4221088"/>
              <a:ext cx="1926529" cy="14145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4830178" y="3754970"/>
              <a:ext cx="576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/>
                <a:t>Ｄ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080191" y="4418082"/>
              <a:ext cx="8978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dirty="0"/>
                <a:t>4</a:t>
              </a:r>
              <a:r>
                <a:rPr kumimoji="1" lang="en-US" altLang="ja-JP" sz="3200" dirty="0"/>
                <a:t>㎝</a:t>
              </a:r>
              <a:endParaRPr kumimoji="1" lang="ja-JP" altLang="en-US" sz="32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106303" y="4430232"/>
              <a:ext cx="8144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6㎝</a:t>
              </a:r>
              <a:endParaRPr kumimoji="1" lang="ja-JP" altLang="en-US" sz="32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592359" y="2420888"/>
              <a:ext cx="9078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/>
                <a:t>9㎝</a:t>
              </a:r>
              <a:endParaRPr kumimoji="1" lang="ja-JP" altLang="en-US" sz="3200" dirty="0"/>
            </a:p>
          </p:txBody>
        </p:sp>
      </p:grpSp>
      <p:sp>
        <p:nvSpPr>
          <p:cNvPr id="41" name="正方形/長方形 40"/>
          <p:cNvSpPr/>
          <p:nvPr/>
        </p:nvSpPr>
        <p:spPr>
          <a:xfrm rot="2252632">
            <a:off x="6233108" y="4236108"/>
            <a:ext cx="172783" cy="180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8673" y="1077980"/>
            <a:ext cx="58555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△ＡＢＣと△ＣＢＤ</a:t>
            </a:r>
            <a:r>
              <a:rPr kumimoji="1" lang="ja-JP" altLang="en-US" sz="4000" dirty="0"/>
              <a:t>において</a:t>
            </a:r>
            <a:endParaRPr kumimoji="1" lang="en-US" altLang="ja-JP" sz="4000" dirty="0"/>
          </a:p>
          <a:p>
            <a:r>
              <a:rPr lang="ja-JP" altLang="en-US" sz="4000" dirty="0"/>
              <a:t>１より△ＣＤＡ∽△ＢＤＣなので</a:t>
            </a:r>
            <a:endParaRPr lang="en-US" altLang="ja-JP" sz="4000" dirty="0"/>
          </a:p>
          <a:p>
            <a:r>
              <a:rPr lang="ja-JP" altLang="en-US" sz="4000" dirty="0"/>
              <a:t>∠ＢＡＣ＝∠ＢＣＤ・・・①</a:t>
            </a:r>
            <a:endParaRPr lang="en-US" altLang="ja-JP" sz="4000" dirty="0"/>
          </a:p>
          <a:p>
            <a:r>
              <a:rPr lang="ja-JP" altLang="en-US" sz="4000" dirty="0"/>
              <a:t>∠Ｂは共通　　　　・・・②</a:t>
            </a:r>
            <a:endParaRPr lang="en-US" altLang="ja-JP" sz="4000" dirty="0"/>
          </a:p>
          <a:p>
            <a:r>
              <a:rPr lang="ja-JP" altLang="en-US" sz="4000" dirty="0"/>
              <a:t>①、②より</a:t>
            </a:r>
            <a:endParaRPr lang="en-US" altLang="ja-JP" sz="4000" dirty="0"/>
          </a:p>
          <a:p>
            <a:r>
              <a:rPr lang="en-US" altLang="ja-JP" sz="4000" dirty="0"/>
              <a:t>2</a:t>
            </a:r>
            <a:r>
              <a:rPr lang="ja-JP" altLang="en-US" sz="4000" dirty="0"/>
              <a:t>角が等しいので</a:t>
            </a:r>
            <a:endParaRPr lang="en-US" altLang="ja-JP" sz="4000" dirty="0"/>
          </a:p>
          <a:p>
            <a:r>
              <a:rPr lang="ja-JP" altLang="en-US" sz="4000" dirty="0"/>
              <a:t>△ＡＢＣ∽△ＣＢＤ</a:t>
            </a:r>
            <a:endParaRPr lang="en-US" altLang="ja-JP" sz="4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00247" y="235288"/>
            <a:ext cx="8953389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３．</a:t>
            </a:r>
            <a:r>
              <a:rPr lang="ja-JP" altLang="en-US" sz="3200" dirty="0"/>
              <a:t>△ＡＢＣと△ＣＢＤ</a:t>
            </a:r>
            <a:r>
              <a:rPr kumimoji="1" lang="ja-JP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が相似であることを証明しよう。</a:t>
            </a:r>
            <a:endParaRPr kumimoji="1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05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20038" y="120534"/>
            <a:ext cx="852987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/>
              <a:t>△ＡＢＣの∠Ｂの二等分線と辺ＡＣとの交点をＤとし、ＡＤ＝ＡＥとなる点ＥをＢＤ上にとる。また、その延長とＢＣとの交点をＦとする。</a:t>
            </a:r>
            <a:endParaRPr lang="en-US" altLang="ja-JP" sz="28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　条件に合う図をかこう。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フリーフォーム 1"/>
          <p:cNvSpPr/>
          <p:nvPr/>
        </p:nvSpPr>
        <p:spPr>
          <a:xfrm>
            <a:off x="260001" y="3906564"/>
            <a:ext cx="4299045" cy="2442949"/>
          </a:xfrm>
          <a:custGeom>
            <a:avLst/>
            <a:gdLst>
              <a:gd name="connsiteX0" fmla="*/ 0 w 4299045"/>
              <a:gd name="connsiteY0" fmla="*/ 2374710 h 2442949"/>
              <a:gd name="connsiteX1" fmla="*/ 2429301 w 4299045"/>
              <a:gd name="connsiteY1" fmla="*/ 0 h 2442949"/>
              <a:gd name="connsiteX2" fmla="*/ 4299045 w 4299045"/>
              <a:gd name="connsiteY2" fmla="*/ 2442949 h 2442949"/>
              <a:gd name="connsiteX3" fmla="*/ 0 w 4299045"/>
              <a:gd name="connsiteY3" fmla="*/ 2374710 h 24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045" h="2442949">
                <a:moveTo>
                  <a:pt x="0" y="2374710"/>
                </a:moveTo>
                <a:lnTo>
                  <a:pt x="2429301" y="0"/>
                </a:lnTo>
                <a:lnTo>
                  <a:pt x="4299045" y="2442949"/>
                </a:lnTo>
                <a:lnTo>
                  <a:pt x="0" y="237471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</p:cNvCxnSpPr>
          <p:nvPr/>
        </p:nvCxnSpPr>
        <p:spPr>
          <a:xfrm flipV="1">
            <a:off x="260001" y="5008424"/>
            <a:ext cx="3298471" cy="12728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2" idx="1"/>
          </p:cNvCxnSpPr>
          <p:nvPr/>
        </p:nvCxnSpPr>
        <p:spPr>
          <a:xfrm>
            <a:off x="2689302" y="3906564"/>
            <a:ext cx="293106" cy="24429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リーフォーム 10"/>
          <p:cNvSpPr/>
          <p:nvPr/>
        </p:nvSpPr>
        <p:spPr>
          <a:xfrm>
            <a:off x="3749511" y="1890944"/>
            <a:ext cx="3002508" cy="2169994"/>
          </a:xfrm>
          <a:custGeom>
            <a:avLst/>
            <a:gdLst>
              <a:gd name="connsiteX0" fmla="*/ 0 w 3002508"/>
              <a:gd name="connsiteY0" fmla="*/ 2169994 h 2169994"/>
              <a:gd name="connsiteX1" fmla="*/ 3002508 w 3002508"/>
              <a:gd name="connsiteY1" fmla="*/ 0 h 2169994"/>
              <a:gd name="connsiteX2" fmla="*/ 2811439 w 3002508"/>
              <a:gd name="connsiteY2" fmla="*/ 2156346 h 2169994"/>
              <a:gd name="connsiteX3" fmla="*/ 0 w 3002508"/>
              <a:gd name="connsiteY3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508" h="2169994">
                <a:moveTo>
                  <a:pt x="0" y="2169994"/>
                </a:moveTo>
                <a:lnTo>
                  <a:pt x="3002508" y="0"/>
                </a:lnTo>
                <a:lnTo>
                  <a:pt x="2811439" y="2156346"/>
                </a:lnTo>
                <a:lnTo>
                  <a:pt x="0" y="21699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0"/>
          </p:cNvCxnSpPr>
          <p:nvPr/>
        </p:nvCxnSpPr>
        <p:spPr>
          <a:xfrm flipV="1">
            <a:off x="3749511" y="2755040"/>
            <a:ext cx="3888432" cy="1305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1" idx="1"/>
          </p:cNvCxnSpPr>
          <p:nvPr/>
        </p:nvCxnSpPr>
        <p:spPr>
          <a:xfrm>
            <a:off x="6752019" y="1890944"/>
            <a:ext cx="2182068" cy="2160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557823" y="4051183"/>
            <a:ext cx="2376264" cy="97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278127" y="3454024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0312" y="6307944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304743" y="624641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Ｃ</a:t>
            </a:r>
            <a:endParaRPr kumimoji="1" lang="ja-JP" altLang="en-US" sz="2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63239" y="1392820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58472" y="3997732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77136" y="3998834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53400" y="4006779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277136" y="272200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37943" y="2256916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701721" y="624641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408615" y="4878976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68824" y="461109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23522" y="2494009"/>
            <a:ext cx="3906675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△ＢＤＡと△ＢＦＥが相似になることを証明しよう。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790587" y="4554207"/>
            <a:ext cx="3906675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△ＢＥＡと△ＢＤＣが相似になることを証明しよう。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798681" y="5668499"/>
            <a:ext cx="3906675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△ＢＤＡと△ＢＦＥが相似になることを証明しよう。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77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2" grpId="0" animBg="1"/>
      <p:bldP spid="11" grpId="0" animBg="1"/>
      <p:bldP spid="39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31" grpId="0" animBg="1"/>
      <p:bldP spid="58" grpId="0" animBg="1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950" y="764705"/>
            <a:ext cx="8640960" cy="601081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/>
              <a:t>２つの三角形は、次のどれかが成り立てば相似である</a:t>
            </a:r>
            <a:r>
              <a:rPr kumimoji="1" lang="ja-JP" altLang="en-US" sz="2400" dirty="0"/>
              <a:t>。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dirty="0"/>
              <a:t>①　３組の辺の比が等しい。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2800" dirty="0">
                <a:solidFill>
                  <a:srgbClr val="FF0000"/>
                </a:solidFill>
              </a:rPr>
              <a:t>ａ：ａ‘＝ｂ：</a:t>
            </a:r>
            <a:r>
              <a:rPr kumimoji="1" lang="ja-JP" altLang="en-US" sz="2800" dirty="0" err="1">
                <a:solidFill>
                  <a:srgbClr val="FF0000"/>
                </a:solidFill>
              </a:rPr>
              <a:t>ｂ</a:t>
            </a:r>
            <a:r>
              <a:rPr kumimoji="1" lang="ja-JP" altLang="en-US" sz="2800" dirty="0">
                <a:solidFill>
                  <a:srgbClr val="FF0000"/>
                </a:solidFill>
              </a:rPr>
              <a:t>’＝ｃ：ｃ‘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　</a:t>
            </a:r>
            <a:r>
              <a:rPr lang="en-US" altLang="ja-JP" dirty="0"/>
              <a:t>2</a:t>
            </a:r>
            <a:r>
              <a:rPr lang="ja-JP" altLang="en-US" dirty="0"/>
              <a:t>組の辺の比とその間の角が等しい。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ａ：ａ‘＝ｃ：ｃ‘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rgbClr val="FF0000"/>
                </a:solidFill>
              </a:rPr>
              <a:t>∠Ｂ＝∠Ｂ‘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③　</a:t>
            </a:r>
            <a:r>
              <a:rPr kumimoji="1" lang="en-US" altLang="ja-JP" dirty="0"/>
              <a:t>2</a:t>
            </a:r>
            <a:r>
              <a:rPr kumimoji="1" lang="ja-JP" altLang="en-US" dirty="0"/>
              <a:t>組の角が等しい。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∠Ｂ＝∠Ｂ‘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∠Ｃ＝∠Ｃ‘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19242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/>
              <a:t>三角形の相似条件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3826770" y="1822472"/>
            <a:ext cx="1834839" cy="1095301"/>
            <a:chOff x="1320555" y="1521468"/>
            <a:chExt cx="1540524" cy="1515282"/>
          </a:xfrm>
        </p:grpSpPr>
        <p:sp>
          <p:nvSpPr>
            <p:cNvPr id="5" name="二等辺三角形 4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Ａ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Ｃ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Ｂ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5655598" y="1252708"/>
            <a:ext cx="3115516" cy="1819565"/>
            <a:chOff x="1365563" y="1706134"/>
            <a:chExt cx="1363364" cy="1337650"/>
          </a:xfrm>
        </p:grpSpPr>
        <p:sp>
          <p:nvSpPr>
            <p:cNvPr id="10" name="二等辺三角形 9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Ａ‘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Ｃ‘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Ｂ‘</a:t>
              </a: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4244119" y="2117447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96273" y="2216116"/>
            <a:ext cx="43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b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94377" y="2702941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623773" y="1816144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>
                <a:solidFill>
                  <a:srgbClr val="FF0000"/>
                </a:solidFill>
              </a:rPr>
              <a:t>‘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14441" y="1950512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b</a:t>
            </a:r>
            <a:r>
              <a:rPr kumimoji="1" lang="ja-JP" altLang="en-US" sz="2400" dirty="0">
                <a:solidFill>
                  <a:srgbClr val="FF0000"/>
                </a:solidFill>
              </a:rPr>
              <a:t>‘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82946" y="2723731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>
                <a:solidFill>
                  <a:srgbClr val="FF0000"/>
                </a:solidFill>
              </a:rPr>
              <a:t>‘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3997691" y="3656788"/>
            <a:ext cx="1834839" cy="1095301"/>
            <a:chOff x="1320555" y="1521468"/>
            <a:chExt cx="1540524" cy="1515282"/>
          </a:xfrm>
        </p:grpSpPr>
        <p:sp>
          <p:nvSpPr>
            <p:cNvPr id="21" name="二等辺三角形 20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Ａ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Ｃ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Ｂ</a:t>
              </a: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5826519" y="3087024"/>
            <a:ext cx="3115516" cy="1819565"/>
            <a:chOff x="1365563" y="1706134"/>
            <a:chExt cx="1363364" cy="1337650"/>
          </a:xfrm>
        </p:grpSpPr>
        <p:sp>
          <p:nvSpPr>
            <p:cNvPr id="26" name="二等辺三角形 25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158407" y="1706134"/>
              <a:ext cx="223899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Ａ‘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504891" y="2772270"/>
              <a:ext cx="224036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Ｃ‘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65563" y="2685737"/>
              <a:ext cx="228967" cy="271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Ｂ‘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4413519" y="3923754"/>
            <a:ext cx="25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c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665298" y="4537257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12715" y="3656788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c</a:t>
            </a:r>
            <a:r>
              <a:rPr kumimoji="1" lang="ja-JP" altLang="en-US" sz="2400" dirty="0">
                <a:solidFill>
                  <a:srgbClr val="FF0000"/>
                </a:solidFill>
              </a:rPr>
              <a:t>‘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353867" y="4596509"/>
            <a:ext cx="51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</a:rPr>
              <a:t>a</a:t>
            </a:r>
            <a:r>
              <a:rPr kumimoji="1" lang="ja-JP" altLang="en-US" sz="2400" dirty="0">
                <a:solidFill>
                  <a:srgbClr val="FF0000"/>
                </a:solidFill>
              </a:rPr>
              <a:t>‘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3950671" y="5460178"/>
            <a:ext cx="1834839" cy="1095301"/>
            <a:chOff x="1320555" y="1521468"/>
            <a:chExt cx="1540524" cy="1515282"/>
          </a:xfrm>
        </p:grpSpPr>
        <p:sp>
          <p:nvSpPr>
            <p:cNvPr id="37" name="二等辺三角形 36"/>
            <p:cNvSpPr/>
            <p:nvPr/>
          </p:nvSpPr>
          <p:spPr>
            <a:xfrm>
              <a:off x="1547664" y="1988840"/>
              <a:ext cx="982044" cy="851084"/>
            </a:xfrm>
            <a:prstGeom prst="triangle">
              <a:avLst>
                <a:gd name="adj" fmla="val 735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095864" y="1521468"/>
              <a:ext cx="349776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Ａ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504891" y="2667419"/>
              <a:ext cx="356188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Ｃ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320555" y="2667419"/>
              <a:ext cx="36420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Ｂ</a:t>
              </a:r>
            </a:p>
          </p:txBody>
        </p:sp>
      </p:grpSp>
      <p:sp>
        <p:nvSpPr>
          <p:cNvPr id="52" name="円弧 51"/>
          <p:cNvSpPr/>
          <p:nvPr/>
        </p:nvSpPr>
        <p:spPr>
          <a:xfrm rot="3246272">
            <a:off x="3958758" y="4265298"/>
            <a:ext cx="581101" cy="693489"/>
          </a:xfrm>
          <a:prstGeom prst="arc">
            <a:avLst>
              <a:gd name="adj1" fmla="val 16506470"/>
              <a:gd name="adj2" fmla="val 1839669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2909304">
            <a:off x="5969946" y="4271862"/>
            <a:ext cx="581101" cy="693489"/>
          </a:xfrm>
          <a:prstGeom prst="arc">
            <a:avLst>
              <a:gd name="adj1" fmla="val 16506470"/>
              <a:gd name="adj2" fmla="val 18828369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3199077">
            <a:off x="3935128" y="6060860"/>
            <a:ext cx="581101" cy="693489"/>
          </a:xfrm>
          <a:prstGeom prst="arc">
            <a:avLst>
              <a:gd name="adj1" fmla="val 16138932"/>
              <a:gd name="adj2" fmla="val 18307322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5779499" y="4890414"/>
            <a:ext cx="3115516" cy="1832810"/>
            <a:chOff x="5779499" y="4890414"/>
            <a:chExt cx="3115516" cy="1832810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5779499" y="4890414"/>
              <a:ext cx="3115516" cy="1819565"/>
              <a:chOff x="1365563" y="1706134"/>
              <a:chExt cx="1363364" cy="1337650"/>
            </a:xfrm>
          </p:grpSpPr>
          <p:sp>
            <p:nvSpPr>
              <p:cNvPr id="42" name="二等辺三角形 41"/>
              <p:cNvSpPr/>
              <p:nvPr/>
            </p:nvSpPr>
            <p:spPr>
              <a:xfrm>
                <a:off x="1547664" y="1988840"/>
                <a:ext cx="982044" cy="851084"/>
              </a:xfrm>
              <a:prstGeom prst="triangle">
                <a:avLst>
                  <a:gd name="adj" fmla="val 73502"/>
                </a:avLst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2158407" y="1706134"/>
                <a:ext cx="223899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Ａ‘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2504891" y="2772270"/>
                <a:ext cx="224036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Ｃ‘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365563" y="2685737"/>
                <a:ext cx="228967" cy="2715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Ｂ‘</a:t>
                </a:r>
              </a:p>
            </p:txBody>
          </p:sp>
        </p:grpSp>
        <p:sp>
          <p:nvSpPr>
            <p:cNvPr id="55" name="円弧 54"/>
            <p:cNvSpPr/>
            <p:nvPr/>
          </p:nvSpPr>
          <p:spPr>
            <a:xfrm rot="3199077">
              <a:off x="5929106" y="6085929"/>
              <a:ext cx="581101" cy="693489"/>
            </a:xfrm>
            <a:prstGeom prst="arc">
              <a:avLst>
                <a:gd name="adj1" fmla="val 16138932"/>
                <a:gd name="adj2" fmla="val 18307322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弧 55"/>
            <p:cNvSpPr/>
            <p:nvPr/>
          </p:nvSpPr>
          <p:spPr>
            <a:xfrm rot="17067436">
              <a:off x="8149215" y="6060860"/>
              <a:ext cx="581101" cy="693489"/>
            </a:xfrm>
            <a:prstGeom prst="arc">
              <a:avLst>
                <a:gd name="adj1" fmla="val 15019567"/>
                <a:gd name="adj2" fmla="val 18991543"/>
              </a:avLst>
            </a:prstGeom>
            <a:noFill/>
            <a:ln w="3810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7" name="円弧 56"/>
          <p:cNvSpPr/>
          <p:nvPr/>
        </p:nvSpPr>
        <p:spPr>
          <a:xfrm rot="17067436">
            <a:off x="5109424" y="6075251"/>
            <a:ext cx="581101" cy="693489"/>
          </a:xfrm>
          <a:prstGeom prst="arc">
            <a:avLst>
              <a:gd name="adj1" fmla="val 15311830"/>
              <a:gd name="adj2" fmla="val 18991543"/>
            </a:avLst>
          </a:prstGeom>
          <a:noFill/>
          <a:ln w="381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088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>
            <a:off x="4655663" y="1694113"/>
            <a:ext cx="4299045" cy="2442949"/>
          </a:xfrm>
          <a:custGeom>
            <a:avLst/>
            <a:gdLst>
              <a:gd name="connsiteX0" fmla="*/ 0 w 4299045"/>
              <a:gd name="connsiteY0" fmla="*/ 2374710 h 2442949"/>
              <a:gd name="connsiteX1" fmla="*/ 2429301 w 4299045"/>
              <a:gd name="connsiteY1" fmla="*/ 0 h 2442949"/>
              <a:gd name="connsiteX2" fmla="*/ 4299045 w 4299045"/>
              <a:gd name="connsiteY2" fmla="*/ 2442949 h 2442949"/>
              <a:gd name="connsiteX3" fmla="*/ 0 w 4299045"/>
              <a:gd name="connsiteY3" fmla="*/ 2374710 h 24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045" h="2442949">
                <a:moveTo>
                  <a:pt x="0" y="2374710"/>
                </a:moveTo>
                <a:lnTo>
                  <a:pt x="2429301" y="0"/>
                </a:lnTo>
                <a:lnTo>
                  <a:pt x="4299045" y="2442949"/>
                </a:lnTo>
                <a:lnTo>
                  <a:pt x="0" y="237471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</p:cNvCxnSpPr>
          <p:nvPr/>
        </p:nvCxnSpPr>
        <p:spPr>
          <a:xfrm flipV="1">
            <a:off x="4655663" y="2795973"/>
            <a:ext cx="3298471" cy="12728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2" idx="1"/>
          </p:cNvCxnSpPr>
          <p:nvPr/>
        </p:nvCxnSpPr>
        <p:spPr>
          <a:xfrm>
            <a:off x="7084964" y="1694113"/>
            <a:ext cx="293106" cy="24429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802433" y="1241573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389202" y="403396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700405" y="4095835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Ｃ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097383" y="4090096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804277" y="2666525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64486" y="239864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35719" y="260648"/>
            <a:ext cx="8569637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△ＢＤＡと△ＢＦＥが相似になることを証明しよう。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5718" y="908720"/>
            <a:ext cx="6489940" cy="5688632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/>
              <a:t>△ＢＤＡと△ＢＦＥにおいて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仮定よりＢＤは∠ＡＢＥの２等分線なので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∠ＡＢＤ＝∠ＥＢＦ・・・①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△ＡＥＤは二等辺三角形なので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∠ＡＤＥ＝∠ＡＥＤ・・・②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対頂角なので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∠ＡＥＤ＝∠ＢＥＦ・・・③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②、③より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∠ＢＥＦ＝∠ＡＤＥ・・・④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①、④より２組の角がそれぞれ等しいので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△ＢＤＡ∽△ＢＦＥ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sp>
        <p:nvSpPr>
          <p:cNvPr id="3" name="フリーフォーム 2"/>
          <p:cNvSpPr/>
          <p:nvPr/>
        </p:nvSpPr>
        <p:spPr>
          <a:xfrm>
            <a:off x="4641273" y="1690255"/>
            <a:ext cx="3297382" cy="2396836"/>
          </a:xfrm>
          <a:custGeom>
            <a:avLst/>
            <a:gdLst>
              <a:gd name="connsiteX0" fmla="*/ 2438400 w 3297382"/>
              <a:gd name="connsiteY0" fmla="*/ 0 h 2396836"/>
              <a:gd name="connsiteX1" fmla="*/ 0 w 3297382"/>
              <a:gd name="connsiteY1" fmla="*/ 2396836 h 2396836"/>
              <a:gd name="connsiteX2" fmla="*/ 3297382 w 3297382"/>
              <a:gd name="connsiteY2" fmla="*/ 1122218 h 2396836"/>
              <a:gd name="connsiteX3" fmla="*/ 2438400 w 3297382"/>
              <a:gd name="connsiteY3" fmla="*/ 0 h 239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7382" h="2396836">
                <a:moveTo>
                  <a:pt x="2438400" y="0"/>
                </a:moveTo>
                <a:lnTo>
                  <a:pt x="0" y="2396836"/>
                </a:lnTo>
                <a:lnTo>
                  <a:pt x="3297382" y="1122218"/>
                </a:lnTo>
                <a:lnTo>
                  <a:pt x="2438400" y="0"/>
                </a:lnTo>
                <a:close/>
              </a:path>
            </a:pathLst>
          </a:custGeom>
          <a:solidFill>
            <a:srgbClr val="FFFF00">
              <a:alpha val="35000"/>
            </a:srgb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4668982" y="3061855"/>
            <a:ext cx="2701636" cy="1039090"/>
          </a:xfrm>
          <a:custGeom>
            <a:avLst/>
            <a:gdLst>
              <a:gd name="connsiteX0" fmla="*/ 0 w 2701636"/>
              <a:gd name="connsiteY0" fmla="*/ 997527 h 1039090"/>
              <a:gd name="connsiteX1" fmla="*/ 2701636 w 2701636"/>
              <a:gd name="connsiteY1" fmla="*/ 1039090 h 1039090"/>
              <a:gd name="connsiteX2" fmla="*/ 2576945 w 2701636"/>
              <a:gd name="connsiteY2" fmla="*/ 0 h 1039090"/>
              <a:gd name="connsiteX3" fmla="*/ 0 w 2701636"/>
              <a:gd name="connsiteY3" fmla="*/ 997527 h 1039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636" h="1039090">
                <a:moveTo>
                  <a:pt x="0" y="997527"/>
                </a:moveTo>
                <a:lnTo>
                  <a:pt x="2701636" y="1039090"/>
                </a:lnTo>
                <a:lnTo>
                  <a:pt x="2576945" y="0"/>
                </a:lnTo>
                <a:lnTo>
                  <a:pt x="0" y="997527"/>
                </a:lnTo>
                <a:close/>
              </a:path>
            </a:pathLst>
          </a:custGeom>
          <a:solidFill>
            <a:srgbClr val="4F81BD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85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3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135719" y="260648"/>
            <a:ext cx="8569637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△ＢＤＡと△ＢＦＥが相似になることを証明しよう。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3709409" y="1470033"/>
            <a:ext cx="3002508" cy="2169994"/>
          </a:xfrm>
          <a:custGeom>
            <a:avLst/>
            <a:gdLst>
              <a:gd name="connsiteX0" fmla="*/ 0 w 3002508"/>
              <a:gd name="connsiteY0" fmla="*/ 2169994 h 2169994"/>
              <a:gd name="connsiteX1" fmla="*/ 3002508 w 3002508"/>
              <a:gd name="connsiteY1" fmla="*/ 0 h 2169994"/>
              <a:gd name="connsiteX2" fmla="*/ 2811439 w 3002508"/>
              <a:gd name="connsiteY2" fmla="*/ 2156346 h 2169994"/>
              <a:gd name="connsiteX3" fmla="*/ 0 w 3002508"/>
              <a:gd name="connsiteY3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508" h="2169994">
                <a:moveTo>
                  <a:pt x="0" y="2169994"/>
                </a:moveTo>
                <a:lnTo>
                  <a:pt x="3002508" y="0"/>
                </a:lnTo>
                <a:lnTo>
                  <a:pt x="2811439" y="2156346"/>
                </a:lnTo>
                <a:lnTo>
                  <a:pt x="0" y="21699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2" idx="0"/>
          </p:cNvCxnSpPr>
          <p:nvPr/>
        </p:nvCxnSpPr>
        <p:spPr>
          <a:xfrm flipV="1">
            <a:off x="3709409" y="2334129"/>
            <a:ext cx="3888432" cy="1305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2" idx="1"/>
          </p:cNvCxnSpPr>
          <p:nvPr/>
        </p:nvCxnSpPr>
        <p:spPr>
          <a:xfrm>
            <a:off x="6711917" y="1470033"/>
            <a:ext cx="2182068" cy="2160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6517721" y="3630272"/>
            <a:ext cx="2376264" cy="97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23137" y="971909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18370" y="357682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37034" y="3577923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13298" y="3585868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37034" y="230109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97841" y="1836005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</p:spTree>
    <p:extLst>
      <p:ext uri="{BB962C8B-B14F-4D97-AF65-F5344CB8AC3E}">
        <p14:creationId xmlns:p14="http://schemas.microsoft.com/office/powerpoint/2010/main" val="1553529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リーフォーム 10"/>
          <p:cNvSpPr/>
          <p:nvPr/>
        </p:nvSpPr>
        <p:spPr>
          <a:xfrm>
            <a:off x="3709409" y="1470033"/>
            <a:ext cx="3002508" cy="2169994"/>
          </a:xfrm>
          <a:custGeom>
            <a:avLst/>
            <a:gdLst>
              <a:gd name="connsiteX0" fmla="*/ 0 w 3002508"/>
              <a:gd name="connsiteY0" fmla="*/ 2169994 h 2169994"/>
              <a:gd name="connsiteX1" fmla="*/ 3002508 w 3002508"/>
              <a:gd name="connsiteY1" fmla="*/ 0 h 2169994"/>
              <a:gd name="connsiteX2" fmla="*/ 2811439 w 3002508"/>
              <a:gd name="connsiteY2" fmla="*/ 2156346 h 2169994"/>
              <a:gd name="connsiteX3" fmla="*/ 0 w 3002508"/>
              <a:gd name="connsiteY3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508" h="2169994">
                <a:moveTo>
                  <a:pt x="0" y="2169994"/>
                </a:moveTo>
                <a:lnTo>
                  <a:pt x="3002508" y="0"/>
                </a:lnTo>
                <a:lnTo>
                  <a:pt x="2811439" y="2156346"/>
                </a:lnTo>
                <a:lnTo>
                  <a:pt x="0" y="21699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0"/>
          </p:cNvCxnSpPr>
          <p:nvPr/>
        </p:nvCxnSpPr>
        <p:spPr>
          <a:xfrm flipV="1">
            <a:off x="3709409" y="2334129"/>
            <a:ext cx="3888432" cy="1305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1" idx="1"/>
          </p:cNvCxnSpPr>
          <p:nvPr/>
        </p:nvCxnSpPr>
        <p:spPr>
          <a:xfrm>
            <a:off x="6711917" y="1470033"/>
            <a:ext cx="2182068" cy="2160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517721" y="3630272"/>
            <a:ext cx="2376264" cy="97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423137" y="971909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8370" y="357682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37034" y="3577923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13298" y="3585868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237034" y="230109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97841" y="1836005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173068" y="235423"/>
            <a:ext cx="8440230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△ＢＥＡと△ＢＤＣが相似になることを証明しよう。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6851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フリーフォーム 10"/>
          <p:cNvSpPr/>
          <p:nvPr/>
        </p:nvSpPr>
        <p:spPr>
          <a:xfrm>
            <a:off x="3709409" y="1470033"/>
            <a:ext cx="3002508" cy="2169994"/>
          </a:xfrm>
          <a:custGeom>
            <a:avLst/>
            <a:gdLst>
              <a:gd name="connsiteX0" fmla="*/ 0 w 3002508"/>
              <a:gd name="connsiteY0" fmla="*/ 2169994 h 2169994"/>
              <a:gd name="connsiteX1" fmla="*/ 3002508 w 3002508"/>
              <a:gd name="connsiteY1" fmla="*/ 0 h 2169994"/>
              <a:gd name="connsiteX2" fmla="*/ 2811439 w 3002508"/>
              <a:gd name="connsiteY2" fmla="*/ 2156346 h 2169994"/>
              <a:gd name="connsiteX3" fmla="*/ 0 w 3002508"/>
              <a:gd name="connsiteY3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2508" h="2169994">
                <a:moveTo>
                  <a:pt x="0" y="2169994"/>
                </a:moveTo>
                <a:lnTo>
                  <a:pt x="3002508" y="0"/>
                </a:lnTo>
                <a:lnTo>
                  <a:pt x="2811439" y="2156346"/>
                </a:lnTo>
                <a:lnTo>
                  <a:pt x="0" y="2169994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>
            <a:stCxn id="11" idx="0"/>
          </p:cNvCxnSpPr>
          <p:nvPr/>
        </p:nvCxnSpPr>
        <p:spPr>
          <a:xfrm flipV="1">
            <a:off x="3709409" y="2334129"/>
            <a:ext cx="3888432" cy="1305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1" idx="1"/>
          </p:cNvCxnSpPr>
          <p:nvPr/>
        </p:nvCxnSpPr>
        <p:spPr>
          <a:xfrm>
            <a:off x="6711917" y="1470033"/>
            <a:ext cx="2182068" cy="2160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517721" y="3630272"/>
            <a:ext cx="2376264" cy="97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423137" y="971909"/>
            <a:ext cx="561373" cy="498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Ａ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8370" y="3576821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Ｂ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37034" y="3577923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Ｃ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13298" y="3585868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Ｆ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237034" y="2301090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Ｄ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97841" y="1836005"/>
            <a:ext cx="561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Ｅ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56638" y="163521"/>
            <a:ext cx="798614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prstClr val="black"/>
                </a:solidFill>
                <a:latin typeface="Arial" charset="0"/>
                <a:ea typeface="ＭＳ Ｐゴシック" charset="-128"/>
                <a:cs typeface="ＭＳ Ｐゴシック" charset="-128"/>
              </a:rPr>
              <a:t>△ＢＤＡと△ＢＦＥが相似になることを証明しよう。</a:t>
            </a:r>
            <a:endParaRPr lang="ja-JP" altLang="ja-JP" sz="2800" dirty="0">
              <a:solidFill>
                <a:prstClr val="black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792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023B37-8784-A0B0-C884-404826CB2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0" y="160336"/>
            <a:ext cx="9001000" cy="16844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600" dirty="0"/>
              <a:t>２つの線分ＡＢとＣＤが点Ｏで交わっているとき、ＡＯ＝２ＢＯ，ＤＯ＝２ＣＯならば、</a:t>
            </a:r>
            <a:br>
              <a:rPr kumimoji="1" lang="en-US" altLang="ja-JP" sz="3600" dirty="0"/>
            </a:br>
            <a:r>
              <a:rPr kumimoji="1" lang="ja-JP" altLang="en-US" sz="3600" dirty="0"/>
              <a:t>△ＡＯＤ∽△ＣＯＢであることを証明しなさい。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EF41B-231D-1C4F-300C-9802780A2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209" y="2060848"/>
            <a:ext cx="5616624" cy="4636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/>
              <a:t>（　　　　　）と（　　　　　）において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仮定より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ＢＯ：ＡＯ＝（　　）</a:t>
            </a:r>
            <a:r>
              <a:rPr lang="ja-JP" altLang="en-US" sz="2800" dirty="0">
                <a:sym typeface="Wingdings" panose="05000000000000000000" pitchFamily="2" charset="2"/>
              </a:rPr>
              <a:t>：（</a:t>
            </a:r>
            <a:r>
              <a:rPr kumimoji="1" lang="ja-JP" altLang="en-US" sz="2800" dirty="0">
                <a:sym typeface="Wingdings" panose="05000000000000000000" pitchFamily="2" charset="2"/>
              </a:rPr>
              <a:t>　　</a:t>
            </a:r>
            <a:r>
              <a:rPr kumimoji="1" lang="ja-JP" altLang="en-US" sz="2800" dirty="0"/>
              <a:t>）・・・①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ＣＯ：ＤＯ＝（　　）：（　　）・・・②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対頂角なので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（　　　　　）＝（　　　　　）・・・③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①、②、③より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（　　　　　　　　　　　　　　　　　　）ので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△ＡＯＤ∽△ＣＯＢ</a:t>
            </a:r>
            <a:endParaRPr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3A43299-2A0F-C5E9-10AF-5D9B5ADEB67D}"/>
              </a:ext>
            </a:extLst>
          </p:cNvPr>
          <p:cNvCxnSpPr>
            <a:cxnSpLocks/>
          </p:cNvCxnSpPr>
          <p:nvPr/>
        </p:nvCxnSpPr>
        <p:spPr>
          <a:xfrm>
            <a:off x="899592" y="2420888"/>
            <a:ext cx="1728192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0FA4C5A-2398-2906-7ABA-7D7D33037814}"/>
              </a:ext>
            </a:extLst>
          </p:cNvPr>
          <p:cNvCxnSpPr>
            <a:cxnSpLocks/>
          </p:cNvCxnSpPr>
          <p:nvPr/>
        </p:nvCxnSpPr>
        <p:spPr>
          <a:xfrm flipH="1">
            <a:off x="217367" y="2996952"/>
            <a:ext cx="2664296" cy="33123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A6C75E-B63A-D7EA-0B53-7F7016B5053E}"/>
              </a:ext>
            </a:extLst>
          </p:cNvPr>
          <p:cNvSpPr txBox="1"/>
          <p:nvPr/>
        </p:nvSpPr>
        <p:spPr>
          <a:xfrm>
            <a:off x="2634963" y="5013177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Ｂ</a:t>
            </a:r>
            <a:endParaRPr kumimoji="1" lang="ja-JP" altLang="en-US" sz="4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DEA07E-60C5-11C0-894C-FC1D760879EF}"/>
              </a:ext>
            </a:extLst>
          </p:cNvPr>
          <p:cNvSpPr txBox="1"/>
          <p:nvPr/>
        </p:nvSpPr>
        <p:spPr>
          <a:xfrm>
            <a:off x="-63320" y="619108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546E40-CF57-18AE-BB87-9AC1D1223F43}"/>
              </a:ext>
            </a:extLst>
          </p:cNvPr>
          <p:cNvSpPr txBox="1"/>
          <p:nvPr/>
        </p:nvSpPr>
        <p:spPr>
          <a:xfrm>
            <a:off x="1690337" y="422108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Ｏ</a:t>
            </a:r>
            <a:endParaRPr kumimoji="1" lang="ja-JP" altLang="en-US" sz="4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2C1C84-8F25-0111-49FB-581F9E4BF122}"/>
              </a:ext>
            </a:extLst>
          </p:cNvPr>
          <p:cNvSpPr txBox="1"/>
          <p:nvPr/>
        </p:nvSpPr>
        <p:spPr>
          <a:xfrm>
            <a:off x="2793836" y="240729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Ｃ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B51560-CE38-3025-6D28-68320007361D}"/>
              </a:ext>
            </a:extLst>
          </p:cNvPr>
          <p:cNvSpPr txBox="1"/>
          <p:nvPr/>
        </p:nvSpPr>
        <p:spPr>
          <a:xfrm>
            <a:off x="618905" y="1778913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Ａ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0A0C375-E393-BF17-D178-06723F810813}"/>
              </a:ext>
            </a:extLst>
          </p:cNvPr>
          <p:cNvCxnSpPr>
            <a:cxnSpLocks/>
          </p:cNvCxnSpPr>
          <p:nvPr/>
        </p:nvCxnSpPr>
        <p:spPr>
          <a:xfrm flipH="1">
            <a:off x="2627784" y="2996952"/>
            <a:ext cx="253879" cy="216024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625E3B5B-920F-1F3F-10F8-8F678B1C606E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217367" y="2434478"/>
            <a:ext cx="682225" cy="375661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95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9361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5400" dirty="0"/>
              <a:t>　証明とは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600" dirty="0"/>
              <a:t>ある事柄が正しいことを、</a:t>
            </a:r>
            <a:r>
              <a:rPr kumimoji="1" lang="ja-JP" altLang="en-US" sz="6600" dirty="0">
                <a:solidFill>
                  <a:srgbClr val="FF0000"/>
                </a:solidFill>
              </a:rPr>
              <a:t>根拠</a:t>
            </a:r>
            <a:r>
              <a:rPr kumimoji="1" lang="ja-JP" altLang="en-US" sz="6600" dirty="0"/>
              <a:t>をもとに</a:t>
            </a:r>
            <a:r>
              <a:rPr kumimoji="1" lang="ja-JP" altLang="en-US" sz="6600" dirty="0">
                <a:solidFill>
                  <a:srgbClr val="0070C0"/>
                </a:solidFill>
              </a:rPr>
              <a:t>筋道</a:t>
            </a:r>
            <a:r>
              <a:rPr kumimoji="1" lang="ja-JP" altLang="en-US" sz="6600" dirty="0"/>
              <a:t>を立てて説明すること。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3057247" cy="5847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ja-JP" altLang="en-US" sz="3200" dirty="0"/>
              <a:t>既習事項の確認</a:t>
            </a:r>
          </a:p>
        </p:txBody>
      </p:sp>
    </p:spTree>
    <p:extLst>
      <p:ext uri="{BB962C8B-B14F-4D97-AF65-F5344CB8AC3E}">
        <p14:creationId xmlns:p14="http://schemas.microsoft.com/office/powerpoint/2010/main" val="414182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116632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/>
              <a:t>問　　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7846" y="692696"/>
            <a:ext cx="8964488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3600" dirty="0"/>
              <a:t>A,B,C</a:t>
            </a:r>
            <a:r>
              <a:rPr kumimoji="1" lang="ja-JP" altLang="en-US" sz="3600" dirty="0" err="1"/>
              <a:t>さんは</a:t>
            </a:r>
            <a:r>
              <a:rPr kumimoji="1" lang="ja-JP" altLang="en-US" sz="3600" dirty="0"/>
              <a:t>人間に見えますが、天使と悪魔と妖精が人間の姿に化けています。天使はいつでも本当のことを言い、悪魔はいつでもウソをつきます。妖精は気まぐれで本当かウソか区別がつきません。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　　</a:t>
            </a:r>
            <a:r>
              <a:rPr lang="en-US" altLang="ja-JP" sz="3600" dirty="0"/>
              <a:t>A</a:t>
            </a:r>
            <a:r>
              <a:rPr lang="ja-JP" altLang="en-US" sz="3600" dirty="0"/>
              <a:t>さん　「私は天使ではありません。」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　　　　</a:t>
            </a:r>
            <a:r>
              <a:rPr kumimoji="1" lang="en-US" altLang="ja-JP" sz="3600" dirty="0"/>
              <a:t>B</a:t>
            </a:r>
            <a:r>
              <a:rPr kumimoji="1" lang="ja-JP" altLang="en-US" sz="3600" dirty="0"/>
              <a:t>さん　「私は妖精ではありません。」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　　</a:t>
            </a:r>
            <a:r>
              <a:rPr lang="en-US" altLang="ja-JP" sz="3600" dirty="0"/>
              <a:t>C</a:t>
            </a:r>
            <a:r>
              <a:rPr lang="ja-JP" altLang="en-US" sz="3600" dirty="0"/>
              <a:t>さん　「私は悪魔ではありません。」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A,B,C</a:t>
            </a:r>
            <a:r>
              <a:rPr lang="ja-JP" altLang="en-US" sz="3600" dirty="0" err="1"/>
              <a:t>さんは</a:t>
            </a:r>
            <a:r>
              <a:rPr lang="ja-JP" altLang="en-US" sz="3600" dirty="0"/>
              <a:t>それぞれ天使、悪魔、妖精のどれか答えなさい。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7326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85010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根拠とは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146595"/>
            <a:ext cx="8455968" cy="504056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悪魔はいつでもウソをつく</a:t>
            </a:r>
            <a:r>
              <a:rPr kumimoji="1" lang="ja-JP" altLang="en-US" dirty="0"/>
              <a:t>ので、</a:t>
            </a:r>
            <a:r>
              <a:rPr kumimoji="1" lang="en-US" altLang="ja-JP" dirty="0"/>
              <a:t>A,B</a:t>
            </a:r>
            <a:r>
              <a:rPr kumimoji="1" lang="ja-JP" altLang="en-US" dirty="0"/>
              <a:t>が悪魔だとしたら本当のことを言っていることになる。　よって</a:t>
            </a:r>
            <a:r>
              <a:rPr kumimoji="1" lang="en-US" altLang="ja-JP" dirty="0"/>
              <a:t>A,B</a:t>
            </a:r>
            <a:r>
              <a:rPr kumimoji="1" lang="ja-JP" altLang="en-US" dirty="0"/>
              <a:t>は悪魔ではない。</a:t>
            </a:r>
            <a:r>
              <a:rPr kumimoji="1" lang="en-US" altLang="ja-JP" dirty="0"/>
              <a:t>C</a:t>
            </a:r>
            <a:r>
              <a:rPr kumimoji="1" lang="ja-JP" altLang="en-US" dirty="0"/>
              <a:t>が悪魔。</a:t>
            </a:r>
            <a:endParaRPr kumimoji="1"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天使はいつでも本当のことを言う</a:t>
            </a:r>
            <a:r>
              <a:rPr kumimoji="1" lang="ja-JP" altLang="en-US" dirty="0"/>
              <a:t>ので、</a:t>
            </a:r>
            <a:r>
              <a:rPr kumimoji="1" lang="en-US" altLang="ja-JP" dirty="0"/>
              <a:t>A</a:t>
            </a:r>
            <a:r>
              <a:rPr kumimoji="1" lang="ja-JP" altLang="en-US" dirty="0"/>
              <a:t>が天使だとしたらウソをついていることになる。よって</a:t>
            </a:r>
            <a:r>
              <a:rPr kumimoji="1" lang="en-US" altLang="ja-JP" dirty="0"/>
              <a:t>A</a:t>
            </a:r>
            <a:r>
              <a:rPr kumimoji="1" lang="ja-JP" altLang="en-US" dirty="0"/>
              <a:t>は天使ではない。</a:t>
            </a:r>
            <a:r>
              <a:rPr kumimoji="1" lang="en-US" altLang="ja-JP" dirty="0"/>
              <a:t>B</a:t>
            </a:r>
            <a:r>
              <a:rPr kumimoji="1" lang="ja-JP" altLang="en-US" dirty="0"/>
              <a:t>が天使。</a:t>
            </a:r>
            <a:endParaRPr kumimoji="1" lang="en-US" altLang="ja-JP" dirty="0"/>
          </a:p>
          <a:p>
            <a:r>
              <a:rPr kumimoji="1" lang="ja-JP" altLang="en-US" dirty="0"/>
              <a:t>残った</a:t>
            </a:r>
            <a:r>
              <a:rPr kumimoji="1" lang="en-US" altLang="ja-JP" dirty="0"/>
              <a:t>A</a:t>
            </a:r>
            <a:r>
              <a:rPr kumimoji="1" lang="ja-JP" altLang="en-US" dirty="0"/>
              <a:t>が妖精ということになる。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sz="4000" dirty="0"/>
              <a:t>答え　　</a:t>
            </a:r>
            <a:r>
              <a:rPr kumimoji="1" lang="en-US" altLang="ja-JP" sz="4000" dirty="0"/>
              <a:t>A</a:t>
            </a:r>
            <a:r>
              <a:rPr kumimoji="1" lang="ja-JP" altLang="en-US" sz="4000" dirty="0"/>
              <a:t>　妖精　　</a:t>
            </a:r>
            <a:r>
              <a:rPr kumimoji="1" lang="en-US" altLang="ja-JP" sz="4000" dirty="0"/>
              <a:t>B</a:t>
            </a:r>
            <a:r>
              <a:rPr kumimoji="1" lang="ja-JP" altLang="en-US" sz="4000" dirty="0"/>
              <a:t>　天使　　</a:t>
            </a:r>
            <a:r>
              <a:rPr kumimoji="1" lang="en-US" altLang="ja-JP" sz="4000" dirty="0"/>
              <a:t>C</a:t>
            </a:r>
            <a:r>
              <a:rPr kumimoji="1" lang="ja-JP" altLang="en-US" sz="4000" dirty="0"/>
              <a:t>　悪魔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499992" y="274638"/>
            <a:ext cx="361074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0070C0"/>
                </a:solidFill>
              </a:rPr>
              <a:t>筋道とは</a:t>
            </a:r>
          </a:p>
        </p:txBody>
      </p:sp>
      <p:sp>
        <p:nvSpPr>
          <p:cNvPr id="5" name="下矢印 4"/>
          <p:cNvSpPr/>
          <p:nvPr/>
        </p:nvSpPr>
        <p:spPr>
          <a:xfrm>
            <a:off x="75065" y="1412776"/>
            <a:ext cx="484632" cy="3384376"/>
          </a:xfrm>
          <a:prstGeom prst="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98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A2A23D9-59DA-13FC-95E7-8BBE48F8AFCD}"/>
              </a:ext>
            </a:extLst>
          </p:cNvPr>
          <p:cNvSpPr/>
          <p:nvPr/>
        </p:nvSpPr>
        <p:spPr>
          <a:xfrm rot="909131">
            <a:off x="2077129" y="1421614"/>
            <a:ext cx="4543663" cy="46555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C47D20F-2A0C-C9D5-ED77-C4C9A7A058AA}"/>
              </a:ext>
            </a:extLst>
          </p:cNvPr>
          <p:cNvSpPr/>
          <p:nvPr/>
        </p:nvSpPr>
        <p:spPr>
          <a:xfrm rot="19907469">
            <a:off x="4394378" y="1706114"/>
            <a:ext cx="4543663" cy="4655571"/>
          </a:xfrm>
          <a:prstGeom prst="rect">
            <a:avLst/>
          </a:prstGeom>
          <a:solidFill>
            <a:schemeClr val="accent2">
              <a:lumMod val="20000"/>
              <a:lumOff val="8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671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-0.22899 -0.004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58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A2A23D9-59DA-13FC-95E7-8BBE48F8AFCD}"/>
              </a:ext>
            </a:extLst>
          </p:cNvPr>
          <p:cNvSpPr/>
          <p:nvPr/>
        </p:nvSpPr>
        <p:spPr>
          <a:xfrm rot="909131">
            <a:off x="2077129" y="1421614"/>
            <a:ext cx="4543663" cy="46555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C47D20F-2A0C-C9D5-ED77-C4C9A7A058AA}"/>
              </a:ext>
            </a:extLst>
          </p:cNvPr>
          <p:cNvSpPr/>
          <p:nvPr/>
        </p:nvSpPr>
        <p:spPr>
          <a:xfrm rot="19907469">
            <a:off x="2300169" y="1689763"/>
            <a:ext cx="4543663" cy="4655571"/>
          </a:xfrm>
          <a:prstGeom prst="rect">
            <a:avLst/>
          </a:prstGeom>
          <a:solidFill>
            <a:schemeClr val="accent2">
              <a:lumMod val="20000"/>
              <a:lumOff val="8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942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E1FB9D9-2BF1-3F8C-FE4D-4C98CDBCCE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20" t="2841" r="32198" b="59443"/>
          <a:stretch/>
        </p:blipFill>
        <p:spPr>
          <a:xfrm>
            <a:off x="107504" y="175911"/>
            <a:ext cx="6932725" cy="4398877"/>
          </a:xfrm>
          <a:prstGeom prst="rect">
            <a:avLst/>
          </a:prstGeom>
        </p:spPr>
      </p:pic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BB3C4222-4EC2-3F8A-FC30-3CFFADF8A9B3}"/>
              </a:ext>
            </a:extLst>
          </p:cNvPr>
          <p:cNvSpPr/>
          <p:nvPr/>
        </p:nvSpPr>
        <p:spPr>
          <a:xfrm>
            <a:off x="385192" y="1328039"/>
            <a:ext cx="6239435" cy="2929880"/>
          </a:xfrm>
          <a:custGeom>
            <a:avLst/>
            <a:gdLst>
              <a:gd name="connsiteX0" fmla="*/ 0 w 6212541"/>
              <a:gd name="connsiteY0" fmla="*/ 2895600 h 2895600"/>
              <a:gd name="connsiteX1" fmla="*/ 815788 w 6212541"/>
              <a:gd name="connsiteY1" fmla="*/ 35859 h 2895600"/>
              <a:gd name="connsiteX2" fmla="*/ 6212541 w 6212541"/>
              <a:gd name="connsiteY2" fmla="*/ 1506071 h 2895600"/>
              <a:gd name="connsiteX3" fmla="*/ 5396753 w 6212541"/>
              <a:gd name="connsiteY3" fmla="*/ 0 h 2895600"/>
              <a:gd name="connsiteX4" fmla="*/ 0 w 6212541"/>
              <a:gd name="connsiteY4" fmla="*/ 289560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2541" h="2895600">
                <a:moveTo>
                  <a:pt x="0" y="2895600"/>
                </a:moveTo>
                <a:lnTo>
                  <a:pt x="815788" y="35859"/>
                </a:lnTo>
                <a:lnTo>
                  <a:pt x="6212541" y="1506071"/>
                </a:lnTo>
                <a:lnTo>
                  <a:pt x="5396753" y="0"/>
                </a:lnTo>
                <a:lnTo>
                  <a:pt x="0" y="2895600"/>
                </a:lnTo>
                <a:close/>
              </a:path>
            </a:pathLst>
          </a:cu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24AB8E-B04A-7E91-43B4-32C1000FF979}"/>
              </a:ext>
            </a:extLst>
          </p:cNvPr>
          <p:cNvSpPr txBox="1"/>
          <p:nvPr/>
        </p:nvSpPr>
        <p:spPr>
          <a:xfrm>
            <a:off x="-72008" y="370846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Ｂ</a:t>
            </a:r>
            <a:endParaRPr kumimoji="1" lang="ja-JP" altLang="en-US" sz="4000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CF6E7E0A-C764-5C29-C1D9-A0A8279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75911"/>
            <a:ext cx="8712968" cy="588793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/>
              <a:t>△</a:t>
            </a:r>
            <a:r>
              <a:rPr lang="en-US" altLang="ja-JP" sz="3200" dirty="0"/>
              <a:t>ABO</a:t>
            </a:r>
            <a:r>
              <a:rPr lang="ja-JP" altLang="en-US" sz="3200" dirty="0"/>
              <a:t>と△</a:t>
            </a:r>
            <a:r>
              <a:rPr lang="en-US" altLang="ja-JP" sz="3200" dirty="0"/>
              <a:t>CDO</a:t>
            </a:r>
            <a:r>
              <a:rPr lang="ja-JP" altLang="en-US" sz="3200" dirty="0"/>
              <a:t>が相似になることを証明しなさい。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9442B-737F-A64C-F441-D55DBBBD0305}"/>
              </a:ext>
            </a:extLst>
          </p:cNvPr>
          <p:cNvSpPr txBox="1"/>
          <p:nvPr/>
        </p:nvSpPr>
        <p:spPr>
          <a:xfrm>
            <a:off x="6621628" y="2258921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CF1996-1650-9D97-EB37-9C0F09578240}"/>
              </a:ext>
            </a:extLst>
          </p:cNvPr>
          <p:cNvSpPr txBox="1"/>
          <p:nvPr/>
        </p:nvSpPr>
        <p:spPr>
          <a:xfrm>
            <a:off x="3932649" y="1551035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Ｏ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FB95F0-4967-811A-E570-DE1A7AE05286}"/>
              </a:ext>
            </a:extLst>
          </p:cNvPr>
          <p:cNvSpPr txBox="1"/>
          <p:nvPr/>
        </p:nvSpPr>
        <p:spPr>
          <a:xfrm>
            <a:off x="5945545" y="939823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CF91796-A578-8E5B-AD45-DD3272B0D419}"/>
              </a:ext>
            </a:extLst>
          </p:cNvPr>
          <p:cNvSpPr txBox="1"/>
          <p:nvPr/>
        </p:nvSpPr>
        <p:spPr>
          <a:xfrm>
            <a:off x="899592" y="685367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A425F2F-3B7C-FF88-88F1-434AF1097503}"/>
              </a:ext>
            </a:extLst>
          </p:cNvPr>
          <p:cNvSpPr txBox="1"/>
          <p:nvPr/>
        </p:nvSpPr>
        <p:spPr>
          <a:xfrm>
            <a:off x="1631149" y="3701456"/>
            <a:ext cx="7261331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△Ａ</a:t>
            </a:r>
            <a:r>
              <a:rPr lang="en-US" altLang="ja-JP" sz="3200" dirty="0">
                <a:latin typeface="Arial" charset="0"/>
                <a:ea typeface="ＭＳ Ｐゴシック" charset="-128"/>
                <a:cs typeface="ＭＳ Ｐゴシック" charset="-128"/>
              </a:rPr>
              <a:t>BO</a:t>
            </a:r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と△</a:t>
            </a:r>
            <a:r>
              <a:rPr lang="en-US" altLang="ja-JP" sz="3200" dirty="0">
                <a:latin typeface="Arial" charset="0"/>
                <a:ea typeface="ＭＳ Ｐゴシック" charset="-128"/>
                <a:cs typeface="ＭＳ Ｐゴシック" charset="-128"/>
              </a:rPr>
              <a:t>O</a:t>
            </a:r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Ｃ</a:t>
            </a:r>
            <a:r>
              <a:rPr lang="en-US" altLang="ja-JP" sz="3200" dirty="0">
                <a:latin typeface="Arial" charset="0"/>
                <a:ea typeface="ＭＳ Ｐゴシック" charset="-128"/>
                <a:cs typeface="ＭＳ Ｐゴシック" charset="-128"/>
              </a:rPr>
              <a:t>D</a:t>
            </a:r>
            <a:r>
              <a:rPr lang="ja-JP" altLang="en-US" sz="3200" dirty="0">
                <a:latin typeface="Arial" charset="0"/>
                <a:ea typeface="ＭＳ Ｐゴシック" charset="-128"/>
                <a:cs typeface="ＭＳ Ｐゴシック" charset="-128"/>
              </a:rPr>
              <a:t>において</a:t>
            </a:r>
            <a:endParaRPr lang="en-US" altLang="ja-JP" sz="3200" dirty="0">
              <a:latin typeface="Arial" charset="0"/>
              <a:ea typeface="ＭＳ Ｐゴシック" charset="-128"/>
              <a:cs typeface="ＭＳ Ｐゴシック" charset="-128"/>
            </a:endParaRPr>
          </a:p>
          <a:p>
            <a:r>
              <a:rPr lang="ja-JP" altLang="en-US" sz="3200" dirty="0"/>
              <a:t>仮定より　∠ＢＡＯ＝∠ＤＣＯ＝</a:t>
            </a:r>
            <a:r>
              <a:rPr lang="en-US" altLang="ja-JP" sz="3200" dirty="0"/>
              <a:t>90°</a:t>
            </a:r>
            <a:r>
              <a:rPr lang="ja-JP" altLang="en-US" sz="3200" dirty="0"/>
              <a:t>・・①</a:t>
            </a:r>
            <a:endParaRPr lang="en-US" altLang="ja-JP" sz="3200" dirty="0"/>
          </a:p>
          <a:p>
            <a:r>
              <a:rPr lang="ja-JP" altLang="en-US" sz="3200" dirty="0"/>
              <a:t>対頂角なので　∠ＡＯＢ＝∠ＣＯＤ ・・・②</a:t>
            </a:r>
            <a:endParaRPr lang="en-US" altLang="ja-JP" sz="3200" dirty="0"/>
          </a:p>
          <a:p>
            <a:r>
              <a:rPr lang="ja-JP" altLang="en-US" sz="3200" dirty="0"/>
              <a:t>①、②より</a:t>
            </a:r>
            <a:endParaRPr lang="en-US" altLang="ja-JP" sz="3200" dirty="0"/>
          </a:p>
          <a:p>
            <a:r>
              <a:rPr lang="ja-JP" altLang="en-US" sz="3200" dirty="0"/>
              <a:t>２組の角がそれぞれ等しいので</a:t>
            </a:r>
            <a:endParaRPr lang="en-US" altLang="ja-JP" sz="3200" dirty="0"/>
          </a:p>
          <a:p>
            <a:r>
              <a:rPr lang="ja-JP" altLang="en-US" sz="3200" dirty="0"/>
              <a:t>△ＡＢＯ∽△ＣＤＯ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8941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/>
      <p:bldP spid="11" grpId="0"/>
      <p:bldP spid="12" grpId="0"/>
      <p:bldP spid="13" grpId="0"/>
      <p:bldP spid="14" grpId="0"/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023B37-8784-A0B0-C884-404826CB2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00" y="160336"/>
            <a:ext cx="9001000" cy="16844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600" dirty="0"/>
              <a:t>２つの線分ＡＢとＣＤが点Ｏで交わっているとき、ＡＯ＝２ＢＯ，ＤＯ＝２ＣＯならば、</a:t>
            </a:r>
            <a:br>
              <a:rPr kumimoji="1" lang="en-US" altLang="ja-JP" sz="3600" dirty="0"/>
            </a:br>
            <a:r>
              <a:rPr kumimoji="1" lang="ja-JP" altLang="en-US" sz="3600" dirty="0"/>
              <a:t>△ＡＯＤ∽△ＣＯＢであることを証明しなさい。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EF41B-231D-1C4F-300C-9802780A2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369" y="2052259"/>
            <a:ext cx="5723117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△</a:t>
            </a:r>
            <a:r>
              <a:rPr lang="en-US" altLang="ja-JP" dirty="0">
                <a:solidFill>
                  <a:srgbClr val="FF0000"/>
                </a:solidFill>
              </a:rPr>
              <a:t>AOD</a:t>
            </a:r>
            <a:r>
              <a:rPr kumimoji="1" lang="ja-JP" altLang="en-US" dirty="0"/>
              <a:t>と</a:t>
            </a:r>
            <a:r>
              <a:rPr kumimoji="1" lang="ja-JP" altLang="en-US" dirty="0">
                <a:solidFill>
                  <a:srgbClr val="FF0000"/>
                </a:solidFill>
              </a:rPr>
              <a:t>△</a:t>
            </a:r>
            <a:r>
              <a:rPr kumimoji="1" lang="en-US" altLang="ja-JP" dirty="0">
                <a:solidFill>
                  <a:srgbClr val="FF0000"/>
                </a:solidFill>
              </a:rPr>
              <a:t>COB</a:t>
            </a:r>
            <a:r>
              <a:rPr kumimoji="1" lang="ja-JP" altLang="en-US" dirty="0"/>
              <a:t>において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2800" dirty="0"/>
              <a:t>仮定より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ＢＯ：ＡＯ＝</a:t>
            </a:r>
            <a:r>
              <a:rPr kumimoji="1" lang="ja-JP" altLang="en-US" sz="2800" dirty="0">
                <a:solidFill>
                  <a:srgbClr val="FF0000"/>
                </a:solidFill>
              </a:rPr>
              <a:t>１：２</a:t>
            </a:r>
            <a:r>
              <a:rPr kumimoji="1" lang="ja-JP" altLang="en-US" sz="2800" dirty="0"/>
              <a:t>・・・①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ＣＯ：ＤＯ＝</a:t>
            </a:r>
            <a:r>
              <a:rPr lang="ja-JP" altLang="en-US" sz="2800" dirty="0">
                <a:solidFill>
                  <a:srgbClr val="FF0000"/>
                </a:solidFill>
              </a:rPr>
              <a:t>１：２</a:t>
            </a:r>
            <a:r>
              <a:rPr lang="ja-JP" altLang="en-US" sz="2800" dirty="0"/>
              <a:t>・・・②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対頂角なので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∠</a:t>
            </a:r>
            <a:r>
              <a:rPr lang="en-US" altLang="ja-JP" sz="2800" dirty="0">
                <a:solidFill>
                  <a:srgbClr val="FF0000"/>
                </a:solidFill>
              </a:rPr>
              <a:t>AOD</a:t>
            </a:r>
            <a:r>
              <a:rPr lang="ja-JP" altLang="en-US" sz="2800" dirty="0"/>
              <a:t>＝</a:t>
            </a:r>
            <a:r>
              <a:rPr lang="ja-JP" altLang="en-US" sz="2800" dirty="0">
                <a:solidFill>
                  <a:srgbClr val="FF0000"/>
                </a:solidFill>
              </a:rPr>
              <a:t>∠</a:t>
            </a:r>
            <a:r>
              <a:rPr lang="en-US" altLang="ja-JP" sz="2800" dirty="0">
                <a:solidFill>
                  <a:srgbClr val="FF0000"/>
                </a:solidFill>
              </a:rPr>
              <a:t>BOC</a:t>
            </a:r>
            <a:r>
              <a:rPr lang="ja-JP" altLang="en-US" sz="2800" dirty="0"/>
              <a:t>・・・③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①、②、③より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>
                <a:solidFill>
                  <a:srgbClr val="FF0000"/>
                </a:solidFill>
              </a:rPr>
              <a:t>２組の辺の比とその間の角が等しい</a:t>
            </a:r>
            <a:r>
              <a:rPr kumimoji="1" lang="ja-JP" altLang="en-US" sz="2800" dirty="0"/>
              <a:t>ので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>
                <a:solidFill>
                  <a:srgbClr val="FF0000"/>
                </a:solidFill>
              </a:rPr>
              <a:t>△ＡＯＤ∽△ＣＯＢ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800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73A43299-2A0F-C5E9-10AF-5D9B5ADEB67D}"/>
              </a:ext>
            </a:extLst>
          </p:cNvPr>
          <p:cNvCxnSpPr>
            <a:cxnSpLocks/>
          </p:cNvCxnSpPr>
          <p:nvPr/>
        </p:nvCxnSpPr>
        <p:spPr>
          <a:xfrm>
            <a:off x="899592" y="2420888"/>
            <a:ext cx="1728192" cy="27363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0FA4C5A-2398-2906-7ABA-7D7D33037814}"/>
              </a:ext>
            </a:extLst>
          </p:cNvPr>
          <p:cNvCxnSpPr>
            <a:cxnSpLocks/>
          </p:cNvCxnSpPr>
          <p:nvPr/>
        </p:nvCxnSpPr>
        <p:spPr>
          <a:xfrm flipH="1">
            <a:off x="217367" y="2996952"/>
            <a:ext cx="2664296" cy="33123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A6C75E-B63A-D7EA-0B53-7F7016B5053E}"/>
              </a:ext>
            </a:extLst>
          </p:cNvPr>
          <p:cNvSpPr txBox="1"/>
          <p:nvPr/>
        </p:nvSpPr>
        <p:spPr>
          <a:xfrm>
            <a:off x="2634963" y="5013177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Ｂ</a:t>
            </a:r>
            <a:endParaRPr kumimoji="1" lang="ja-JP" altLang="en-US" sz="4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DEA07E-60C5-11C0-894C-FC1D760879EF}"/>
              </a:ext>
            </a:extLst>
          </p:cNvPr>
          <p:cNvSpPr txBox="1"/>
          <p:nvPr/>
        </p:nvSpPr>
        <p:spPr>
          <a:xfrm>
            <a:off x="-63320" y="619108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546E40-CF57-18AE-BB87-9AC1D1223F43}"/>
              </a:ext>
            </a:extLst>
          </p:cNvPr>
          <p:cNvSpPr txBox="1"/>
          <p:nvPr/>
        </p:nvSpPr>
        <p:spPr>
          <a:xfrm>
            <a:off x="1690337" y="422108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Ｏ</a:t>
            </a:r>
            <a:endParaRPr kumimoji="1" lang="ja-JP" altLang="en-US" sz="4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52C1C84-8F25-0111-49FB-581F9E4BF122}"/>
              </a:ext>
            </a:extLst>
          </p:cNvPr>
          <p:cNvSpPr txBox="1"/>
          <p:nvPr/>
        </p:nvSpPr>
        <p:spPr>
          <a:xfrm>
            <a:off x="2793836" y="2407298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Ｃ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B51560-CE38-3025-6D28-68320007361D}"/>
              </a:ext>
            </a:extLst>
          </p:cNvPr>
          <p:cNvSpPr txBox="1"/>
          <p:nvPr/>
        </p:nvSpPr>
        <p:spPr>
          <a:xfrm>
            <a:off x="618905" y="1778913"/>
            <a:ext cx="5613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Ａ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0A0C375-E393-BF17-D178-06723F810813}"/>
              </a:ext>
            </a:extLst>
          </p:cNvPr>
          <p:cNvCxnSpPr>
            <a:cxnSpLocks/>
          </p:cNvCxnSpPr>
          <p:nvPr/>
        </p:nvCxnSpPr>
        <p:spPr>
          <a:xfrm flipH="1">
            <a:off x="2627784" y="2996952"/>
            <a:ext cx="253879" cy="216024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625E3B5B-920F-1F3F-10F8-8F678B1C606E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217367" y="2434478"/>
            <a:ext cx="682225" cy="375661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03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1659</Words>
  <Application>Microsoft Office PowerPoint</Application>
  <PresentationFormat>画面に合わせる (4:3)</PresentationFormat>
  <Paragraphs>284</Paragraphs>
  <Slides>24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游ゴシック</vt:lpstr>
      <vt:lpstr>Arial</vt:lpstr>
      <vt:lpstr>Calibri</vt:lpstr>
      <vt:lpstr>Office ​​テーマ</vt:lpstr>
      <vt:lpstr>相似条件と証明</vt:lpstr>
      <vt:lpstr>三角形の相似条件</vt:lpstr>
      <vt:lpstr>　証明とは</vt:lpstr>
      <vt:lpstr>問　　題</vt:lpstr>
      <vt:lpstr>根拠とは</vt:lpstr>
      <vt:lpstr>PowerPoint プレゼンテーション</vt:lpstr>
      <vt:lpstr>PowerPoint プレゼンテーション</vt:lpstr>
      <vt:lpstr>△ABOと△CDOが相似になることを証明しなさい。</vt:lpstr>
      <vt:lpstr>２つの線分ＡＢとＣＤが点Ｏで交わっているとき、ＡＯ＝２ＢＯ，ＤＯ＝２ＣＯならば、 △ＡＯＤ∽△ＣＯＢであることを証明しなさい。</vt:lpstr>
      <vt:lpstr>PowerPoint プレゼンテーション</vt:lpstr>
      <vt:lpstr>下の図の四角形ABCDで、点OはAC,BDの交点です。このとき、△OAD∽△OCBであることを証明しなさい。 また、ＡＤ∥ＢＣである理由を言いなさい。</vt:lpstr>
      <vt:lpstr>下の図で、△ＡＢＣは、ＡＢ＝ＡＣの二等辺三角形です。辺ＡＣ上に、ＢＣ＝ＢＤとなるように点Ｄをとるとき、 △ＡＢＣ∽△ＢＤＣであることを証明しなさい。また、ＡＢ＝１０ｃｍ、ＢＣ＝７ｃｍのとき、ＣＤの長さを求めなさい。</vt:lpstr>
      <vt:lpstr>PowerPoint プレゼンテーション</vt:lpstr>
      <vt:lpstr>次の図の中に相似な三角形はあるだろうか。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２つの線分ＡＢとＣＤが点Ｏで交わっているとき、ＡＯ＝２ＢＯ，ＤＯ＝２ＣＯならば、 △ＡＯＤ∽△ＣＯＢであることを証明しなさい。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和明</cp:lastModifiedBy>
  <cp:revision>82</cp:revision>
  <cp:lastPrinted>2018-10-25T00:55:32Z</cp:lastPrinted>
  <dcterms:created xsi:type="dcterms:W3CDTF">2013-10-23T12:27:30Z</dcterms:created>
  <dcterms:modified xsi:type="dcterms:W3CDTF">2022-11-24T12:11:39Z</dcterms:modified>
</cp:coreProperties>
</file>