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73" r:id="rId4"/>
    <p:sldId id="272" r:id="rId5"/>
    <p:sldId id="277" r:id="rId6"/>
    <p:sldId id="275" r:id="rId7"/>
    <p:sldId id="274" r:id="rId8"/>
    <p:sldId id="276" r:id="rId9"/>
    <p:sldId id="278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70" d="100"/>
          <a:sy n="70" d="100"/>
        </p:scale>
        <p:origin x="-1986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frm=1&amp;source=images&amp;cd=&amp;cad=rja&amp;docid=8Ki1yjQYHDhsQM&amp;tbnid=xqavb5goXiiuyM:&amp;ved=0CAUQjRw&amp;url=http://spoor.blog61.fc2.com/blog-entry-129.html&amp;ei=HeREUuS3Do_2kAX8u4GYBw&amp;bvm=bv.53217764,d.dGI&amp;psig=AFQjCNFUh30hDOObbScNQhRl2JxsG68OXw&amp;ust=1380332758757497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関数ｙ＝ａｘ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smtClean="0"/>
              <a:t>のグラフ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サブタイトル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51520" y="764704"/>
                <a:ext cx="8640960" cy="5616624"/>
              </a:xfrm>
              <a:solidFill>
                <a:srgbClr val="FFFF00"/>
              </a:solidFill>
            </p:spPr>
            <p:txBody>
              <a:bodyPr>
                <a:normAutofit fontScale="92500" lnSpcReduction="10000"/>
              </a:bodyPr>
              <a:lstStyle/>
              <a:p>
                <a:r>
                  <a:rPr kumimoji="1" lang="ja-JP" altLang="en-US" sz="2800" dirty="0" smtClean="0">
                    <a:solidFill>
                      <a:schemeClr val="tx1"/>
                    </a:solidFill>
                  </a:rPr>
                  <a:t>本時の流れ</a:t>
                </a:r>
                <a:endParaRPr kumimoji="1"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ねらい</a:t>
                </a:r>
                <a:r>
                  <a:rPr kumimoji="1" lang="ja-JP" altLang="en-US" sz="2800" dirty="0" smtClean="0">
                    <a:solidFill>
                      <a:schemeClr val="tx1"/>
                    </a:solidFill>
                  </a:rPr>
                  <a:t>「関数</a:t>
                </a:r>
                <a:r>
                  <a:rPr lang="ja-JP" altLang="en-US" sz="2800" dirty="0">
                    <a:solidFill>
                      <a:schemeClr val="tx1"/>
                    </a:solidFill>
                  </a:rPr>
                  <a:t>ｙ＝ａｘ</a:t>
                </a:r>
                <a:r>
                  <a:rPr lang="en-US" altLang="ja-JP" sz="2800" baseline="30000" dirty="0">
                    <a:solidFill>
                      <a:schemeClr val="tx1"/>
                    </a:solidFill>
                  </a:rPr>
                  <a:t>2</a:t>
                </a:r>
                <a:r>
                  <a:rPr kumimoji="1" lang="ja-JP" altLang="en-US" sz="2800" dirty="0" smtClean="0">
                    <a:solidFill>
                      <a:schemeClr val="tx1"/>
                    </a:solidFill>
                  </a:rPr>
                  <a:t>のグラフをかき、その特徴を理解する。」</a:t>
                </a:r>
                <a:endParaRPr kumimoji="1"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>
                    <a:solidFill>
                      <a:schemeClr val="tx1"/>
                    </a:solidFill>
                  </a:rPr>
                  <a:t>↓</a:t>
                </a:r>
                <a:endParaRPr kumimoji="1"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>
                    <a:solidFill>
                      <a:schemeClr val="tx1"/>
                    </a:solidFill>
                  </a:rPr>
                  <a:t>ｙ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＝</a:t>
                </a:r>
                <a:r>
                  <a:rPr lang="ja-JP" altLang="en-US" sz="2800" dirty="0" err="1" smtClean="0">
                    <a:solidFill>
                      <a:schemeClr val="tx1"/>
                    </a:solidFill>
                  </a:rPr>
                  <a:t>ｘ</a:t>
                </a:r>
                <a:r>
                  <a:rPr lang="en-US" altLang="ja-JP" sz="2800" baseline="30000" dirty="0" smtClean="0">
                    <a:solidFill>
                      <a:schemeClr val="tx1"/>
                    </a:solidFill>
                  </a:rPr>
                  <a:t>2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のグラフをかき、特徴を調べる。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↓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ｙ＝２ｘ</a:t>
                </a:r>
                <a:r>
                  <a:rPr lang="en-US" altLang="ja-JP" sz="2800" baseline="30000" dirty="0">
                    <a:solidFill>
                      <a:schemeClr val="tx1"/>
                    </a:solidFill>
                  </a:rPr>
                  <a:t>2 </a:t>
                </a:r>
                <a:r>
                  <a:rPr lang="ja-JP" altLang="en-US" sz="2800" dirty="0" err="1">
                    <a:solidFill>
                      <a:schemeClr val="tx1"/>
                    </a:solidFill>
                  </a:rPr>
                  <a:t>、</a:t>
                </a:r>
                <a:r>
                  <a:rPr lang="ja-JP" altLang="en-US" sz="2800" dirty="0">
                    <a:solidFill>
                      <a:schemeClr val="tx1"/>
                    </a:solidFill>
                  </a:rPr>
                  <a:t>ｙ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800" dirty="0" err="1" smtClean="0">
                    <a:solidFill>
                      <a:schemeClr val="tx1"/>
                    </a:solidFill>
                  </a:rPr>
                  <a:t>ｘ</a:t>
                </a:r>
                <a:r>
                  <a:rPr lang="en-US" altLang="ja-JP" sz="28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のグラフをかく。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↓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>
                    <a:solidFill>
                      <a:schemeClr val="tx1"/>
                    </a:solidFill>
                  </a:rPr>
                  <a:t>ｙ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＝</a:t>
                </a:r>
                <a:r>
                  <a:rPr lang="ja-JP" altLang="en-US" sz="2800" dirty="0" err="1" smtClean="0">
                    <a:solidFill>
                      <a:schemeClr val="tx1"/>
                    </a:solidFill>
                  </a:rPr>
                  <a:t>ーｘ</a:t>
                </a:r>
                <a:r>
                  <a:rPr lang="en-US" altLang="ja-JP" sz="2800" baseline="30000" dirty="0" smtClean="0">
                    <a:solidFill>
                      <a:schemeClr val="tx1"/>
                    </a:solidFill>
                  </a:rPr>
                  <a:t>2</a:t>
                </a:r>
                <a:r>
                  <a:rPr lang="ja-JP" altLang="en-US" sz="2800" dirty="0">
                    <a:solidFill>
                      <a:schemeClr val="tx1"/>
                    </a:solidFill>
                  </a:rPr>
                  <a:t>のグラフをかき、特徴を調べる。</a:t>
                </a:r>
                <a:endParaRPr lang="en-US" altLang="ja-JP" sz="2800" dirty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>
                    <a:solidFill>
                      <a:schemeClr val="tx1"/>
                    </a:solidFill>
                  </a:rPr>
                  <a:t>↓</a:t>
                </a:r>
                <a:endParaRPr lang="en-US" altLang="ja-JP" sz="2800" dirty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>
                    <a:solidFill>
                      <a:schemeClr val="tx1"/>
                    </a:solidFill>
                  </a:rPr>
                  <a:t>関数ｙ＝ａｘ</a:t>
                </a:r>
                <a:r>
                  <a:rPr lang="en-US" altLang="ja-JP" sz="28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のグラフの</a:t>
                </a:r>
                <a:r>
                  <a:rPr lang="ja-JP" altLang="en-US" sz="2800" dirty="0">
                    <a:solidFill>
                      <a:schemeClr val="tx1"/>
                    </a:solidFill>
                  </a:rPr>
                  <a:t>特徴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をまとめる。</a:t>
                </a:r>
                <a:r>
                  <a:rPr lang="en-US" altLang="ja-JP" sz="2800" dirty="0" smtClean="0">
                    <a:solidFill>
                      <a:schemeClr val="tx1"/>
                    </a:solidFill>
                  </a:rPr>
                  <a:t>	</a:t>
                </a: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↓</a:t>
                </a:r>
                <a:endParaRPr lang="en-US" altLang="ja-JP" sz="2800" dirty="0">
                  <a:solidFill>
                    <a:schemeClr val="tx1"/>
                  </a:solidFill>
                </a:endParaRPr>
              </a:p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本時</a:t>
                </a:r>
                <a:r>
                  <a:rPr lang="ja-JP" altLang="en-US" sz="2800" dirty="0">
                    <a:solidFill>
                      <a:schemeClr val="tx1"/>
                    </a:solidFill>
                  </a:rPr>
                  <a:t>のまとめと次時の予告を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する。</a:t>
                </a:r>
                <a:endParaRPr lang="en-US" altLang="ja-JP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サブタイトル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51520" y="764704"/>
                <a:ext cx="8640960" cy="5616624"/>
              </a:xfrm>
              <a:blipFill rotWithShape="1">
                <a:blip r:embed="rId2"/>
                <a:stretch>
                  <a:fillRect t="-2061" b="-3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3617851" y="1881620"/>
            <a:ext cx="5621885" cy="5194175"/>
            <a:chOff x="2022860" y="1620016"/>
            <a:chExt cx="5621885" cy="5194175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2183208" y="1620016"/>
              <a:ext cx="5461537" cy="5194175"/>
              <a:chOff x="4577368" y="2332787"/>
              <a:chExt cx="4580318" cy="4376263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3972" t="26122" r="31959" b="10345"/>
              <a:stretch/>
            </p:blipFill>
            <p:spPr bwMode="auto">
              <a:xfrm>
                <a:off x="4577368" y="2655954"/>
                <a:ext cx="4155202" cy="4053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 flipV="1">
                <a:off x="4577368" y="5966233"/>
                <a:ext cx="4155202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 flipH="1">
                <a:off x="6585018" y="2655954"/>
                <a:ext cx="14705" cy="39336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325724" y="2332787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8732570" y="5643067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67147" y="5937130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88441" y="5896388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51882" y="408707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2022860" y="5824940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5270828" y="2648749"/>
            <a:ext cx="2214743" cy="3578565"/>
            <a:chOff x="5201671" y="2437468"/>
            <a:chExt cx="2214743" cy="3578565"/>
          </a:xfrm>
          <a:solidFill>
            <a:schemeClr val="tx1"/>
          </a:solidFill>
        </p:grpSpPr>
        <p:sp>
          <p:nvSpPr>
            <p:cNvPr id="101" name="フローチャート : 結合子 100"/>
            <p:cNvSpPr/>
            <p:nvPr/>
          </p:nvSpPr>
          <p:spPr>
            <a:xfrm flipH="1" flipV="1">
              <a:off x="6896012" y="4381832"/>
              <a:ext cx="91440" cy="96876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02" name="フローチャート : 結合子 101"/>
            <p:cNvSpPr/>
            <p:nvPr/>
          </p:nvSpPr>
          <p:spPr>
            <a:xfrm flipH="1" flipV="1">
              <a:off x="7324974" y="2437468"/>
              <a:ext cx="91440" cy="96876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21" name="フローチャート : 結合子 120"/>
            <p:cNvSpPr/>
            <p:nvPr/>
          </p:nvSpPr>
          <p:spPr>
            <a:xfrm flipH="1" flipV="1">
              <a:off x="6495954" y="5551866"/>
              <a:ext cx="91440" cy="96876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22" name="フローチャート : 結合子 121"/>
            <p:cNvSpPr/>
            <p:nvPr/>
          </p:nvSpPr>
          <p:spPr>
            <a:xfrm flipH="1" flipV="1">
              <a:off x="6062219" y="5919157"/>
              <a:ext cx="91440" cy="96876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6" name="フローチャート : 結合子 145"/>
            <p:cNvSpPr/>
            <p:nvPr/>
          </p:nvSpPr>
          <p:spPr>
            <a:xfrm flipH="1" flipV="1">
              <a:off x="5664990" y="5551866"/>
              <a:ext cx="91440" cy="96876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7" name="フローチャート : 結合子 146"/>
            <p:cNvSpPr/>
            <p:nvPr/>
          </p:nvSpPr>
          <p:spPr>
            <a:xfrm flipH="1" flipV="1">
              <a:off x="5201671" y="4381536"/>
              <a:ext cx="91440" cy="96876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51" name="正方形/長方形 150"/>
          <p:cNvSpPr/>
          <p:nvPr/>
        </p:nvSpPr>
        <p:spPr>
          <a:xfrm>
            <a:off x="0" y="1083"/>
            <a:ext cx="26100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ｙ＝</a:t>
            </a:r>
            <a:r>
              <a:rPr lang="ja-JP" altLang="en-US" sz="3200" dirty="0" err="1" smtClean="0"/>
              <a:t>ｘ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のグラフ</a:t>
            </a:r>
            <a:endParaRPr lang="ja-JP" altLang="en-US" sz="3200" dirty="0"/>
          </a:p>
        </p:txBody>
      </p:sp>
      <p:sp>
        <p:nvSpPr>
          <p:cNvPr id="50" name="フローチャート : 結合子 49"/>
          <p:cNvSpPr/>
          <p:nvPr/>
        </p:nvSpPr>
        <p:spPr>
          <a:xfrm flipH="1" flipV="1">
            <a:off x="4876815" y="2648749"/>
            <a:ext cx="91440" cy="96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102101"/>
              </p:ext>
            </p:extLst>
          </p:nvPr>
        </p:nvGraphicFramePr>
        <p:xfrm>
          <a:off x="1108372" y="600230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" name="正方形/長方形 61"/>
          <p:cNvSpPr/>
          <p:nvPr/>
        </p:nvSpPr>
        <p:spPr>
          <a:xfrm>
            <a:off x="2814147" y="123785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9</a:t>
            </a:r>
            <a:endParaRPr lang="ja-JP" altLang="en-US" sz="3600" dirty="0"/>
          </a:p>
        </p:txBody>
      </p:sp>
      <p:sp>
        <p:nvSpPr>
          <p:cNvPr id="63" name="正方形/長方形 62"/>
          <p:cNvSpPr/>
          <p:nvPr/>
        </p:nvSpPr>
        <p:spPr>
          <a:xfrm>
            <a:off x="3605854" y="1237849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322639" y="123785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1</a:t>
            </a:r>
            <a:endParaRPr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4974162" y="125067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751895" y="12341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525038" y="123529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7276219" y="1235289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9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4521900" y="118906"/>
            <a:ext cx="7521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>
                <a:solidFill>
                  <a:srgbClr val="FF0000"/>
                </a:solidFill>
              </a:rPr>
              <a:t>-</a:t>
            </a:r>
            <a:r>
              <a:rPr lang="en-US" altLang="ja-JP" sz="2800" dirty="0" smtClean="0">
                <a:solidFill>
                  <a:srgbClr val="FF0000"/>
                </a:solidFill>
              </a:rPr>
              <a:t>0.5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3731972" y="119702"/>
            <a:ext cx="7521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>
                <a:solidFill>
                  <a:srgbClr val="FF0000"/>
                </a:solidFill>
              </a:rPr>
              <a:t>-</a:t>
            </a:r>
            <a:r>
              <a:rPr lang="en-US" altLang="ja-JP" sz="2800" dirty="0" smtClean="0">
                <a:solidFill>
                  <a:srgbClr val="FF0000"/>
                </a:solidFill>
              </a:rPr>
              <a:t>1.5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5270985" y="118110"/>
            <a:ext cx="6415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>
                <a:solidFill>
                  <a:srgbClr val="FF0000"/>
                </a:solidFill>
              </a:rPr>
              <a:t>0</a:t>
            </a:r>
            <a:r>
              <a:rPr lang="en-US" altLang="ja-JP" sz="2800" dirty="0" smtClean="0">
                <a:solidFill>
                  <a:srgbClr val="FF0000"/>
                </a:solidFill>
              </a:rPr>
              <a:t>.5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2908896" y="120498"/>
            <a:ext cx="7521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-2.5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6015029" y="118110"/>
            <a:ext cx="6415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1.5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6844049" y="118110"/>
            <a:ext cx="6415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2.5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309798" y="1819181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400" dirty="0" smtClean="0">
                <a:solidFill>
                  <a:srgbClr val="FF0000"/>
                </a:solidFill>
              </a:rPr>
              <a:t>0.25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4512773" y="1819180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400" dirty="0" smtClean="0">
                <a:solidFill>
                  <a:srgbClr val="FF0000"/>
                </a:solidFill>
              </a:rPr>
              <a:t>0.25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6016437" y="1803519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400" dirty="0" smtClean="0">
                <a:solidFill>
                  <a:srgbClr val="FF0000"/>
                </a:solidFill>
              </a:rPr>
              <a:t>2.25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3756017" y="1829886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400" dirty="0" smtClean="0">
                <a:solidFill>
                  <a:srgbClr val="FF0000"/>
                </a:solidFill>
              </a:rPr>
              <a:t>2.25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6800768" y="1829886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400" dirty="0" smtClean="0">
                <a:solidFill>
                  <a:srgbClr val="FF0000"/>
                </a:solidFill>
              </a:rPr>
              <a:t>6.25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3023499" y="1843202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400" dirty="0" smtClean="0">
                <a:solidFill>
                  <a:srgbClr val="FF0000"/>
                </a:solidFill>
              </a:rPr>
              <a:t>6.25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5" name="フローチャート : 結合子 84"/>
          <p:cNvSpPr/>
          <p:nvPr/>
        </p:nvSpPr>
        <p:spPr>
          <a:xfrm flipH="1" flipV="1">
            <a:off x="7186741" y="3717032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6" name="フローチャート : 結合子 85"/>
          <p:cNvSpPr/>
          <p:nvPr/>
        </p:nvSpPr>
        <p:spPr>
          <a:xfrm flipH="1" flipV="1">
            <a:off x="5074935" y="3717032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7" name="フローチャート : 結合子 86"/>
          <p:cNvSpPr/>
          <p:nvPr/>
        </p:nvSpPr>
        <p:spPr>
          <a:xfrm flipH="1" flipV="1">
            <a:off x="5500306" y="5258250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8" name="フローチャート : 結合子 87"/>
          <p:cNvSpPr/>
          <p:nvPr/>
        </p:nvSpPr>
        <p:spPr>
          <a:xfrm flipH="1" flipV="1">
            <a:off x="6798329" y="5258250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9" name="フローチャート : 結合子 88"/>
          <p:cNvSpPr/>
          <p:nvPr/>
        </p:nvSpPr>
        <p:spPr>
          <a:xfrm flipH="1" flipV="1">
            <a:off x="5902484" y="6033562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0" name="フローチャート : 結合子 89"/>
          <p:cNvSpPr/>
          <p:nvPr/>
        </p:nvSpPr>
        <p:spPr>
          <a:xfrm flipH="1" flipV="1">
            <a:off x="6352146" y="6042140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フリーフォーム 30"/>
          <p:cNvSpPr/>
          <p:nvPr/>
        </p:nvSpPr>
        <p:spPr>
          <a:xfrm>
            <a:off x="4842019" y="2305497"/>
            <a:ext cx="2692273" cy="3890616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1" y="2648749"/>
            <a:ext cx="393889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○　</a:t>
            </a:r>
            <a:r>
              <a:rPr kumimoji="1" lang="ja-JP" altLang="en-US" sz="2800" dirty="0" err="1" smtClean="0"/>
              <a:t>ｙ</a:t>
            </a:r>
            <a:r>
              <a:rPr kumimoji="1" lang="ja-JP" altLang="en-US" sz="2800" dirty="0" smtClean="0"/>
              <a:t>軸を対象の軸として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kumimoji="1" lang="ja-JP" altLang="en-US" sz="2800" dirty="0" smtClean="0"/>
              <a:t>線対称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lang="ja-JP" altLang="en-US" sz="2800" dirty="0"/>
              <a:t>○</a:t>
            </a:r>
            <a:r>
              <a:rPr kumimoji="1" lang="ja-JP" altLang="en-US" sz="2800" dirty="0" smtClean="0"/>
              <a:t>　原点を通る。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lang="ja-JP" altLang="en-US" sz="2800" dirty="0"/>
              <a:t>○</a:t>
            </a:r>
            <a:r>
              <a:rPr kumimoji="1" lang="ja-JP" altLang="en-US" sz="2800" dirty="0" smtClean="0"/>
              <a:t>　</a:t>
            </a:r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軸の上側にある。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249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2" grpId="0"/>
      <p:bldP spid="63" grpId="0"/>
      <p:bldP spid="64" grpId="0"/>
      <p:bldP spid="65" grpId="0"/>
      <p:bldP spid="66" grpId="0"/>
      <p:bldP spid="67" grpId="0"/>
      <p:bldP spid="68" grpId="0"/>
      <p:bldP spid="73" grpId="0"/>
      <p:bldP spid="74" grpId="0"/>
      <p:bldP spid="75" grpId="0"/>
      <p:bldP spid="76" grpId="0"/>
      <p:bldP spid="77" grpId="0"/>
      <p:bldP spid="78" grpId="0"/>
      <p:bldP spid="30" grpId="0"/>
      <p:bldP spid="80" grpId="0"/>
      <p:bldP spid="81" grpId="0"/>
      <p:bldP spid="82" grpId="0"/>
      <p:bldP spid="8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31" grpId="0" animBg="1"/>
      <p:bldP spid="3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正方形/長方形 150"/>
          <p:cNvSpPr/>
          <p:nvPr/>
        </p:nvSpPr>
        <p:spPr>
          <a:xfrm>
            <a:off x="404613" y="476672"/>
            <a:ext cx="13596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ｙ＝</a:t>
            </a:r>
            <a:r>
              <a:rPr lang="en-US" altLang="ja-JP" sz="3200" dirty="0" smtClean="0"/>
              <a:t>2</a:t>
            </a:r>
            <a:r>
              <a:rPr lang="ja-JP" altLang="en-US" sz="3200" dirty="0" err="1" smtClean="0"/>
              <a:t>ｘ</a:t>
            </a:r>
            <a:r>
              <a:rPr lang="en-US" altLang="ja-JP" sz="3200" baseline="30000" dirty="0" smtClean="0"/>
              <a:t>2</a:t>
            </a:r>
            <a:endParaRPr lang="ja-JP" altLang="en-US" sz="3200" dirty="0"/>
          </a:p>
        </p:txBody>
      </p:sp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890171"/>
              </p:ext>
            </p:extLst>
          </p:nvPr>
        </p:nvGraphicFramePr>
        <p:xfrm>
          <a:off x="1111913" y="1529951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" name="正方形/長方形 61"/>
          <p:cNvSpPr/>
          <p:nvPr/>
        </p:nvSpPr>
        <p:spPr>
          <a:xfrm>
            <a:off x="2685681" y="215067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18</a:t>
            </a:r>
            <a:endParaRPr lang="ja-JP" altLang="en-US" sz="3600" dirty="0"/>
          </a:p>
        </p:txBody>
      </p:sp>
      <p:sp>
        <p:nvSpPr>
          <p:cNvPr id="63" name="正方形/長方形 62"/>
          <p:cNvSpPr/>
          <p:nvPr/>
        </p:nvSpPr>
        <p:spPr>
          <a:xfrm>
            <a:off x="3609395" y="216757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326180" y="216757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2</a:t>
            </a:r>
            <a:endParaRPr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4977703" y="218039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755436" y="2163839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528579" y="216501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7279760" y="216501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389626" y="3311825"/>
                <a:ext cx="1431802" cy="881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/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3200" dirty="0" err="1" smtClean="0"/>
                  <a:t>ｘ</a:t>
                </a:r>
                <a:r>
                  <a:rPr lang="en-US" altLang="ja-JP" sz="3200" baseline="30000" dirty="0" smtClean="0"/>
                  <a:t>2</a:t>
                </a:r>
                <a:endParaRPr lang="ja-JP" altLang="en-US" sz="3200" dirty="0"/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26" y="3311825"/>
                <a:ext cx="1431802" cy="881460"/>
              </a:xfrm>
              <a:prstGeom prst="rect">
                <a:avLst/>
              </a:prstGeom>
              <a:blipFill rotWithShape="1">
                <a:blip r:embed="rId3"/>
                <a:stretch>
                  <a:fillRect l="-11064" r="-4255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18451"/>
              </p:ext>
            </p:extLst>
          </p:nvPr>
        </p:nvGraphicFramePr>
        <p:xfrm>
          <a:off x="1096926" y="4365104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4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正方形/長方形 25"/>
          <p:cNvSpPr/>
          <p:nvPr/>
        </p:nvSpPr>
        <p:spPr>
          <a:xfrm>
            <a:off x="2627170" y="4978513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4.5</a:t>
            </a:r>
            <a:endParaRPr lang="ja-JP" altLang="en-US" sz="3600" dirty="0"/>
          </a:p>
        </p:txBody>
      </p:sp>
      <p:sp>
        <p:nvSpPr>
          <p:cNvPr id="27" name="正方形/長方形 26"/>
          <p:cNvSpPr/>
          <p:nvPr/>
        </p:nvSpPr>
        <p:spPr>
          <a:xfrm>
            <a:off x="3594408" y="500272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207940" y="4978512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0.5</a:t>
            </a:r>
            <a:endParaRPr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4962716" y="5015545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525494" y="4998992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0.5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513592" y="500016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162740" y="4992161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4.5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979712" y="497851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8100392" y="5015545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95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  <p:bldP spid="68" grpId="0"/>
      <p:bldP spid="26" grpId="0"/>
      <p:bldP spid="27" grpId="0"/>
      <p:bldP spid="28" grpId="0"/>
      <p:bldP spid="29" grpId="0"/>
      <p:bldP spid="30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3232850" y="404664"/>
            <a:ext cx="6006886" cy="6671132"/>
            <a:chOff x="1637859" y="143060"/>
            <a:chExt cx="6006886" cy="6671132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637859" y="143060"/>
              <a:ext cx="6006886" cy="6671132"/>
              <a:chOff x="4120011" y="1088403"/>
              <a:chExt cx="5037675" cy="5620647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222" t="10085" r="29131" b="10346"/>
              <a:stretch/>
            </p:blipFill>
            <p:spPr bwMode="auto">
              <a:xfrm>
                <a:off x="4120011" y="1632860"/>
                <a:ext cx="4957385" cy="507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>
                <a:off x="4120011" y="5966232"/>
                <a:ext cx="4825117" cy="16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>
                <a:stCxn id="13" idx="2"/>
                <a:endCxn id="1026" idx="2"/>
              </p:cNvCxnSpPr>
              <p:nvPr/>
            </p:nvCxnSpPr>
            <p:spPr>
              <a:xfrm>
                <a:off x="6585018" y="1734734"/>
                <a:ext cx="13686" cy="49743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378070" y="1088403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8732570" y="5814017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67147" y="5937130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88441" y="5896388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51882" y="408707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2022860" y="5824940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sp>
        <p:nvSpPr>
          <p:cNvPr id="151" name="正方形/長方形 150"/>
          <p:cNvSpPr/>
          <p:nvPr/>
        </p:nvSpPr>
        <p:spPr>
          <a:xfrm>
            <a:off x="576145" y="2019482"/>
            <a:ext cx="19479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</a:rPr>
              <a:t>ｙ＝</a:t>
            </a:r>
            <a:r>
              <a:rPr lang="en-US" altLang="ja-JP" sz="4800" dirty="0" smtClean="0">
                <a:solidFill>
                  <a:srgbClr val="FF0000"/>
                </a:solidFill>
              </a:rPr>
              <a:t>2</a:t>
            </a:r>
            <a:r>
              <a:rPr lang="ja-JP" altLang="en-US" sz="48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4800" baseline="30000" dirty="0" smtClean="0">
                <a:solidFill>
                  <a:srgbClr val="FF0000"/>
                </a:solidFill>
              </a:rPr>
              <a:t>2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31" name="フリーフォーム 30"/>
          <p:cNvSpPr/>
          <p:nvPr/>
        </p:nvSpPr>
        <p:spPr>
          <a:xfrm>
            <a:off x="4687514" y="1050880"/>
            <a:ext cx="3050915" cy="5145234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7283817" y="594807"/>
            <a:ext cx="909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ｙ＝</a:t>
            </a:r>
            <a:r>
              <a:rPr lang="ja-JP" altLang="en-US" sz="2400" dirty="0" err="1" smtClean="0"/>
              <a:t>ｘ</a:t>
            </a:r>
            <a:r>
              <a:rPr lang="en-US" altLang="ja-JP" sz="2400" baseline="30000" dirty="0" smtClean="0"/>
              <a:t>2</a:t>
            </a:r>
            <a:endParaRPr lang="ja-JP" altLang="en-US" sz="2400" dirty="0"/>
          </a:p>
        </p:txBody>
      </p:sp>
      <p:sp>
        <p:nvSpPr>
          <p:cNvPr id="69" name="正方形/長方形 68"/>
          <p:cNvSpPr/>
          <p:nvPr/>
        </p:nvSpPr>
        <p:spPr>
          <a:xfrm>
            <a:off x="594349" y="1159122"/>
            <a:ext cx="16353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ｙ＝</a:t>
            </a:r>
            <a:r>
              <a:rPr lang="ja-JP" altLang="en-US" sz="4800" dirty="0" err="1" smtClean="0"/>
              <a:t>ｘ</a:t>
            </a:r>
            <a:r>
              <a:rPr lang="en-US" altLang="ja-JP" sz="4800" baseline="30000" dirty="0" smtClean="0"/>
              <a:t>2</a:t>
            </a:r>
            <a:endParaRPr lang="ja-JP" alt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正方形/長方形 69"/>
              <p:cNvSpPr/>
              <p:nvPr/>
            </p:nvSpPr>
            <p:spPr>
              <a:xfrm>
                <a:off x="576145" y="2896644"/>
                <a:ext cx="1895071" cy="113531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ja-JP" altLang="en-US" sz="4800" dirty="0" smtClean="0">
                    <a:ln>
                      <a:noFill/>
                    </a:ln>
                    <a:solidFill>
                      <a:srgbClr val="00B050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80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4800" b="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4800" b="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ja-JP" altLang="en-US" sz="4800" dirty="0" err="1" smtClean="0">
                    <a:ln>
                      <a:noFill/>
                    </a:ln>
                    <a:solidFill>
                      <a:srgbClr val="00B050"/>
                    </a:solidFill>
                  </a:rPr>
                  <a:t>ｘ</a:t>
                </a:r>
                <a:r>
                  <a:rPr lang="en-US" altLang="ja-JP" sz="4800" baseline="30000" dirty="0" smtClean="0">
                    <a:ln>
                      <a:noFill/>
                    </a:ln>
                    <a:solidFill>
                      <a:srgbClr val="00B050"/>
                    </a:solidFill>
                  </a:rPr>
                  <a:t>2</a:t>
                </a:r>
                <a:endParaRPr lang="ja-JP" altLang="en-US" sz="4800" dirty="0">
                  <a:ln>
                    <a:noFill/>
                  </a:ln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0" name="正方形/長方形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45" y="2896644"/>
                <a:ext cx="1895071" cy="1135311"/>
              </a:xfrm>
              <a:prstGeom prst="rect">
                <a:avLst/>
              </a:prstGeom>
              <a:blipFill rotWithShape="1">
                <a:blip r:embed="rId4"/>
                <a:stretch>
                  <a:fillRect l="-14839" t="-3763" r="-7419" b="-967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フリーフォーム 19"/>
          <p:cNvSpPr/>
          <p:nvPr/>
        </p:nvSpPr>
        <p:spPr>
          <a:xfrm>
            <a:off x="5199797" y="1037230"/>
            <a:ext cx="1965278" cy="5172501"/>
          </a:xfrm>
          <a:custGeom>
            <a:avLst/>
            <a:gdLst>
              <a:gd name="connsiteX0" fmla="*/ 0 w 1965278"/>
              <a:gd name="connsiteY0" fmla="*/ 0 h 5172501"/>
              <a:gd name="connsiteX1" fmla="*/ 150125 w 1965278"/>
              <a:gd name="connsiteY1" fmla="*/ 2060812 h 5172501"/>
              <a:gd name="connsiteX2" fmla="*/ 559558 w 1965278"/>
              <a:gd name="connsiteY2" fmla="*/ 4380931 h 5172501"/>
              <a:gd name="connsiteX3" fmla="*/ 968991 w 1965278"/>
              <a:gd name="connsiteY3" fmla="*/ 5172501 h 5172501"/>
              <a:gd name="connsiteX4" fmla="*/ 1405719 w 1965278"/>
              <a:gd name="connsiteY4" fmla="*/ 4380931 h 5172501"/>
              <a:gd name="connsiteX5" fmla="*/ 1815152 w 1965278"/>
              <a:gd name="connsiteY5" fmla="*/ 2047164 h 5172501"/>
              <a:gd name="connsiteX6" fmla="*/ 1965278 w 1965278"/>
              <a:gd name="connsiteY6" fmla="*/ 68239 h 5172501"/>
              <a:gd name="connsiteX7" fmla="*/ 1965278 w 1965278"/>
              <a:gd name="connsiteY7" fmla="*/ 68239 h 5172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65278" h="5172501">
                <a:moveTo>
                  <a:pt x="0" y="0"/>
                </a:moveTo>
                <a:cubicBezTo>
                  <a:pt x="28432" y="665328"/>
                  <a:pt x="56865" y="1330657"/>
                  <a:pt x="150125" y="2060812"/>
                </a:cubicBezTo>
                <a:cubicBezTo>
                  <a:pt x="243385" y="2790967"/>
                  <a:pt x="423080" y="3862316"/>
                  <a:pt x="559558" y="4380931"/>
                </a:cubicBezTo>
                <a:cubicBezTo>
                  <a:pt x="696036" y="4899546"/>
                  <a:pt x="827964" y="5172501"/>
                  <a:pt x="968991" y="5172501"/>
                </a:cubicBezTo>
                <a:cubicBezTo>
                  <a:pt x="1110018" y="5172501"/>
                  <a:pt x="1264692" y="4901821"/>
                  <a:pt x="1405719" y="4380931"/>
                </a:cubicBezTo>
                <a:cubicBezTo>
                  <a:pt x="1546746" y="3860041"/>
                  <a:pt x="1721892" y="2765946"/>
                  <a:pt x="1815152" y="2047164"/>
                </a:cubicBezTo>
                <a:cubicBezTo>
                  <a:pt x="1908412" y="1328382"/>
                  <a:pt x="1965278" y="68239"/>
                  <a:pt x="1965278" y="68239"/>
                </a:cubicBezTo>
                <a:lnTo>
                  <a:pt x="1965278" y="68239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4716239" y="597533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ｙ＝</a:t>
            </a:r>
            <a:r>
              <a:rPr lang="en-US" altLang="ja-JP" sz="2400" dirty="0" smtClean="0">
                <a:solidFill>
                  <a:srgbClr val="FF0000"/>
                </a:solidFill>
              </a:rPr>
              <a:t>2</a:t>
            </a:r>
            <a:r>
              <a:rPr lang="ja-JP" altLang="en-US" sz="24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2400" baseline="30000" dirty="0" smtClean="0">
                <a:solidFill>
                  <a:srgbClr val="FF0000"/>
                </a:solidFill>
              </a:rPr>
              <a:t>2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フリーフォーム 20"/>
          <p:cNvSpPr/>
          <p:nvPr/>
        </p:nvSpPr>
        <p:spPr>
          <a:xfrm>
            <a:off x="4016870" y="1054528"/>
            <a:ext cx="4319357" cy="5128007"/>
          </a:xfrm>
          <a:custGeom>
            <a:avLst/>
            <a:gdLst>
              <a:gd name="connsiteX0" fmla="*/ 9220 w 4319357"/>
              <a:gd name="connsiteY0" fmla="*/ 91884 h 5128007"/>
              <a:gd name="connsiteX1" fmla="*/ 63811 w 4319357"/>
              <a:gd name="connsiteY1" fmla="*/ 282953 h 5128007"/>
              <a:gd name="connsiteX2" fmla="*/ 486891 w 4319357"/>
              <a:gd name="connsiteY2" fmla="*/ 2043514 h 5128007"/>
              <a:gd name="connsiteX3" fmla="*/ 909972 w 4319357"/>
              <a:gd name="connsiteY3" fmla="*/ 3408290 h 5128007"/>
              <a:gd name="connsiteX4" fmla="*/ 1333052 w 4319357"/>
              <a:gd name="connsiteY4" fmla="*/ 4349985 h 5128007"/>
              <a:gd name="connsiteX5" fmla="*/ 1742485 w 4319357"/>
              <a:gd name="connsiteY5" fmla="*/ 4964135 h 5128007"/>
              <a:gd name="connsiteX6" fmla="*/ 2165566 w 4319357"/>
              <a:gd name="connsiteY6" fmla="*/ 5127908 h 5128007"/>
              <a:gd name="connsiteX7" fmla="*/ 2588646 w 4319357"/>
              <a:gd name="connsiteY7" fmla="*/ 4950487 h 5128007"/>
              <a:gd name="connsiteX8" fmla="*/ 2998079 w 4319357"/>
              <a:gd name="connsiteY8" fmla="*/ 4349985 h 5128007"/>
              <a:gd name="connsiteX9" fmla="*/ 3421160 w 4319357"/>
              <a:gd name="connsiteY9" fmla="*/ 3394642 h 5128007"/>
              <a:gd name="connsiteX10" fmla="*/ 3830593 w 4319357"/>
              <a:gd name="connsiteY10" fmla="*/ 2043514 h 5128007"/>
              <a:gd name="connsiteX11" fmla="*/ 4267321 w 4319357"/>
              <a:gd name="connsiteY11" fmla="*/ 269305 h 5128007"/>
              <a:gd name="connsiteX12" fmla="*/ 4294617 w 4319357"/>
              <a:gd name="connsiteY12" fmla="*/ 37293 h 5128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19357" h="5128007">
                <a:moveTo>
                  <a:pt x="9220" y="91884"/>
                </a:moveTo>
                <a:cubicBezTo>
                  <a:pt x="-3291" y="24782"/>
                  <a:pt x="-15801" y="-42319"/>
                  <a:pt x="63811" y="282953"/>
                </a:cubicBezTo>
                <a:cubicBezTo>
                  <a:pt x="143423" y="608225"/>
                  <a:pt x="345864" y="1522624"/>
                  <a:pt x="486891" y="2043514"/>
                </a:cubicBezTo>
                <a:cubicBezTo>
                  <a:pt x="627918" y="2564404"/>
                  <a:pt x="768945" y="3023878"/>
                  <a:pt x="909972" y="3408290"/>
                </a:cubicBezTo>
                <a:cubicBezTo>
                  <a:pt x="1050999" y="3792702"/>
                  <a:pt x="1194300" y="4090678"/>
                  <a:pt x="1333052" y="4349985"/>
                </a:cubicBezTo>
                <a:cubicBezTo>
                  <a:pt x="1471804" y="4609292"/>
                  <a:pt x="1603733" y="4834481"/>
                  <a:pt x="1742485" y="4964135"/>
                </a:cubicBezTo>
                <a:cubicBezTo>
                  <a:pt x="1881237" y="5093789"/>
                  <a:pt x="2024539" y="5130183"/>
                  <a:pt x="2165566" y="5127908"/>
                </a:cubicBezTo>
                <a:cubicBezTo>
                  <a:pt x="2306593" y="5125633"/>
                  <a:pt x="2449894" y="5080141"/>
                  <a:pt x="2588646" y="4950487"/>
                </a:cubicBezTo>
                <a:cubicBezTo>
                  <a:pt x="2727398" y="4820833"/>
                  <a:pt x="2859327" y="4609293"/>
                  <a:pt x="2998079" y="4349985"/>
                </a:cubicBezTo>
                <a:cubicBezTo>
                  <a:pt x="3136831" y="4090678"/>
                  <a:pt x="3282408" y="3779054"/>
                  <a:pt x="3421160" y="3394642"/>
                </a:cubicBezTo>
                <a:cubicBezTo>
                  <a:pt x="3559912" y="3010230"/>
                  <a:pt x="3689566" y="2564404"/>
                  <a:pt x="3830593" y="2043514"/>
                </a:cubicBezTo>
                <a:cubicBezTo>
                  <a:pt x="3971620" y="1522624"/>
                  <a:pt x="4189984" y="603675"/>
                  <a:pt x="4267321" y="269305"/>
                </a:cubicBezTo>
                <a:cubicBezTo>
                  <a:pt x="4344658" y="-65065"/>
                  <a:pt x="4319637" y="-13886"/>
                  <a:pt x="4294617" y="37293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正方形/長方形 71"/>
              <p:cNvSpPr/>
              <p:nvPr/>
            </p:nvSpPr>
            <p:spPr>
              <a:xfrm>
                <a:off x="3364884" y="381340"/>
                <a:ext cx="1119217" cy="68416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ja-JP" altLang="en-US" sz="2400" dirty="0" smtClean="0">
                    <a:ln>
                      <a:noFill/>
                    </a:ln>
                    <a:solidFill>
                      <a:srgbClr val="00B050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b="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400" b="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400" dirty="0" err="1" smtClean="0">
                    <a:ln>
                      <a:noFill/>
                    </a:ln>
                    <a:solidFill>
                      <a:srgbClr val="00B050"/>
                    </a:solidFill>
                  </a:rPr>
                  <a:t>ｘ</a:t>
                </a:r>
                <a:r>
                  <a:rPr lang="en-US" altLang="ja-JP" sz="2400" baseline="30000" dirty="0" smtClean="0">
                    <a:ln>
                      <a:noFill/>
                    </a:ln>
                    <a:solidFill>
                      <a:srgbClr val="00B050"/>
                    </a:solidFill>
                  </a:rPr>
                  <a:t>2</a:t>
                </a:r>
                <a:endParaRPr lang="ja-JP" altLang="en-US" sz="2400" dirty="0">
                  <a:ln>
                    <a:noFill/>
                  </a:ln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2" name="正方形/長方形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884" y="381340"/>
                <a:ext cx="1119217" cy="684162"/>
              </a:xfrm>
              <a:prstGeom prst="rect">
                <a:avLst/>
              </a:prstGeom>
              <a:blipFill rotWithShape="1">
                <a:blip r:embed="rId5"/>
                <a:stretch>
                  <a:fillRect l="-8696" r="-1630" b="-44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5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1" grpId="0"/>
      <p:bldP spid="21" grpId="0" animBg="1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正方形/長方形 150"/>
          <p:cNvSpPr/>
          <p:nvPr/>
        </p:nvSpPr>
        <p:spPr>
          <a:xfrm>
            <a:off x="179512" y="53591"/>
            <a:ext cx="15616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ｙ＝－</a:t>
            </a:r>
            <a:r>
              <a:rPr lang="ja-JP" altLang="en-US" sz="3200" dirty="0" err="1" smtClean="0"/>
              <a:t>ｘ</a:t>
            </a:r>
            <a:r>
              <a:rPr lang="en-US" altLang="ja-JP" sz="3200" baseline="30000" dirty="0" smtClean="0"/>
              <a:t>2</a:t>
            </a:r>
            <a:endParaRPr lang="ja-JP" altLang="en-US" sz="3200" dirty="0"/>
          </a:p>
        </p:txBody>
      </p:sp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96720"/>
              </p:ext>
            </p:extLst>
          </p:nvPr>
        </p:nvGraphicFramePr>
        <p:xfrm>
          <a:off x="1115454" y="638366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" name="正方形/長方形 61"/>
          <p:cNvSpPr/>
          <p:nvPr/>
        </p:nvSpPr>
        <p:spPr>
          <a:xfrm>
            <a:off x="2727226" y="1259088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‐9</a:t>
            </a:r>
            <a:endParaRPr lang="ja-JP" altLang="en-US" sz="3600" dirty="0"/>
          </a:p>
        </p:txBody>
      </p:sp>
      <p:sp>
        <p:nvSpPr>
          <p:cNvPr id="63" name="正方形/長方形 62"/>
          <p:cNvSpPr/>
          <p:nvPr/>
        </p:nvSpPr>
        <p:spPr>
          <a:xfrm>
            <a:off x="3457554" y="1288807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240955" y="1259088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‐1</a:t>
            </a:r>
            <a:endParaRPr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4981244" y="128880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630490" y="1259087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43059" y="1288806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7267736" y="1273425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‐9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389626" y="4276200"/>
                <a:ext cx="1842171" cy="881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/>
                  <a:t>ｙ＝－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3200" dirty="0" err="1" smtClean="0"/>
                  <a:t>ｘ</a:t>
                </a:r>
                <a:r>
                  <a:rPr lang="en-US" altLang="ja-JP" sz="3200" baseline="30000" dirty="0" smtClean="0"/>
                  <a:t>2</a:t>
                </a:r>
                <a:endParaRPr lang="ja-JP" altLang="en-US" sz="3200" dirty="0"/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26" y="4276200"/>
                <a:ext cx="1842171" cy="881460"/>
              </a:xfrm>
              <a:prstGeom prst="rect">
                <a:avLst/>
              </a:prstGeom>
              <a:blipFill rotWithShape="1">
                <a:blip r:embed="rId3"/>
                <a:stretch>
                  <a:fillRect l="-8609" r="-3311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444773"/>
              </p:ext>
            </p:extLst>
          </p:nvPr>
        </p:nvGraphicFramePr>
        <p:xfrm>
          <a:off x="1096926" y="5329479"/>
          <a:ext cx="754132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58928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4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正方形/長方形 25"/>
          <p:cNvSpPr/>
          <p:nvPr/>
        </p:nvSpPr>
        <p:spPr>
          <a:xfrm>
            <a:off x="2493188" y="5956536"/>
            <a:ext cx="9108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‐4.5</a:t>
            </a:r>
            <a:endParaRPr lang="ja-JP" altLang="en-US" sz="3600" dirty="0"/>
          </a:p>
        </p:txBody>
      </p:sp>
      <p:sp>
        <p:nvSpPr>
          <p:cNvPr id="27" name="正方形/長方形 26"/>
          <p:cNvSpPr/>
          <p:nvPr/>
        </p:nvSpPr>
        <p:spPr>
          <a:xfrm>
            <a:off x="3457554" y="5979920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007884" y="5979920"/>
            <a:ext cx="9108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‐0.5</a:t>
            </a:r>
            <a:endParaRPr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4962716" y="597992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412776" y="5979919"/>
            <a:ext cx="9108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‐0.5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55776" y="5964539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812322" y="5956534"/>
            <a:ext cx="9108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‐4.5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745339" y="5956535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792032" y="5964539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83053" y="2268161"/>
            <a:ext cx="1842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ｙ＝－２ｘ</a:t>
            </a:r>
            <a:r>
              <a:rPr lang="en-US" altLang="ja-JP" sz="3200" baseline="30000" dirty="0" smtClean="0"/>
              <a:t>2</a:t>
            </a:r>
            <a:endParaRPr lang="ja-JP" altLang="en-US" sz="3200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214014"/>
              </p:ext>
            </p:extLst>
          </p:nvPr>
        </p:nvGraphicFramePr>
        <p:xfrm>
          <a:off x="1118995" y="2852936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正方形/長方形 30"/>
          <p:cNvSpPr/>
          <p:nvPr/>
        </p:nvSpPr>
        <p:spPr>
          <a:xfrm>
            <a:off x="2610208" y="3473658"/>
            <a:ext cx="7938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‐18</a:t>
            </a:r>
            <a:endParaRPr lang="ja-JP" altLang="en-US" sz="3600" dirty="0"/>
          </a:p>
        </p:txBody>
      </p:sp>
      <p:sp>
        <p:nvSpPr>
          <p:cNvPr id="32" name="正方形/長方形 31"/>
          <p:cNvSpPr/>
          <p:nvPr/>
        </p:nvSpPr>
        <p:spPr>
          <a:xfrm>
            <a:off x="3461095" y="3503377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244496" y="3473658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‐2</a:t>
            </a:r>
            <a:endParaRPr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4984785" y="350337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762518" y="3486824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535661" y="3487996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286842" y="3487995"/>
            <a:ext cx="7938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‐18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32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  <p:bldP spid="68" grpId="0"/>
      <p:bldP spid="26" grpId="0"/>
      <p:bldP spid="27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31" grpId="0"/>
      <p:bldP spid="32" grpId="0"/>
      <p:bldP spid="37" grpId="0"/>
      <p:bldP spid="38" grpId="0"/>
      <p:bldP spid="39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 rot="10800000">
            <a:off x="3205592" y="293720"/>
            <a:ext cx="5938407" cy="6066788"/>
            <a:chOff x="1610601" y="747403"/>
            <a:chExt cx="5938407" cy="606678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610601" y="747403"/>
              <a:ext cx="5938407" cy="6066788"/>
              <a:chOff x="4097151" y="1597582"/>
              <a:chExt cx="4980245" cy="5111468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222" t="10085" r="29131" b="10346"/>
              <a:stretch/>
            </p:blipFill>
            <p:spPr bwMode="auto">
              <a:xfrm>
                <a:off x="4120011" y="1632860"/>
                <a:ext cx="4957385" cy="507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>
                <a:off x="4120011" y="5966232"/>
                <a:ext cx="4825117" cy="16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 rot="10800000" flipV="1">
                <a:off x="6580489" y="1597582"/>
                <a:ext cx="0" cy="50761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4097151" y="5423185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552886" y="5539845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 rot="10800000">
                <a:off x="8105288" y="5517487"/>
                <a:ext cx="609263" cy="440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/>
                  <a:t>－</a:t>
                </a:r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 rot="10800000">
                <a:off x="4622429" y="5413414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 rot="10800000">
              <a:off x="4468592" y="3658752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sp>
        <p:nvSpPr>
          <p:cNvPr id="151" name="正方形/長方形 150"/>
          <p:cNvSpPr/>
          <p:nvPr/>
        </p:nvSpPr>
        <p:spPr>
          <a:xfrm>
            <a:off x="392036" y="1052781"/>
            <a:ext cx="25635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</a:rPr>
              <a:t>ｙ＝－</a:t>
            </a:r>
            <a:r>
              <a:rPr lang="en-US" altLang="ja-JP" sz="4800" dirty="0" smtClean="0">
                <a:solidFill>
                  <a:srgbClr val="FF0000"/>
                </a:solidFill>
              </a:rPr>
              <a:t>2</a:t>
            </a:r>
            <a:r>
              <a:rPr lang="ja-JP" altLang="en-US" sz="48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4800" baseline="30000" dirty="0" smtClean="0">
                <a:solidFill>
                  <a:srgbClr val="FF0000"/>
                </a:solidFill>
              </a:rPr>
              <a:t>2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31" name="フリーフォーム 30"/>
          <p:cNvSpPr/>
          <p:nvPr/>
        </p:nvSpPr>
        <p:spPr>
          <a:xfrm rot="10800000">
            <a:off x="4651090" y="1159122"/>
            <a:ext cx="3050915" cy="5145234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4196477" y="6318637"/>
            <a:ext cx="121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ｙ＝－</a:t>
            </a:r>
            <a:r>
              <a:rPr lang="ja-JP" altLang="en-US" sz="2400" dirty="0" err="1" smtClean="0"/>
              <a:t>ｘ</a:t>
            </a:r>
            <a:r>
              <a:rPr lang="en-US" altLang="ja-JP" sz="2400" baseline="30000" dirty="0" smtClean="0"/>
              <a:t>2</a:t>
            </a:r>
            <a:endParaRPr lang="ja-JP" altLang="en-US" sz="2400" dirty="0"/>
          </a:p>
        </p:txBody>
      </p:sp>
      <p:sp>
        <p:nvSpPr>
          <p:cNvPr id="69" name="正方形/長方形 68"/>
          <p:cNvSpPr/>
          <p:nvPr/>
        </p:nvSpPr>
        <p:spPr>
          <a:xfrm>
            <a:off x="395536" y="299204"/>
            <a:ext cx="22509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ｙ＝－</a:t>
            </a:r>
            <a:r>
              <a:rPr lang="ja-JP" altLang="en-US" sz="4800" dirty="0" err="1" smtClean="0"/>
              <a:t>ｘ</a:t>
            </a:r>
            <a:r>
              <a:rPr lang="en-US" altLang="ja-JP" sz="4800" baseline="30000" dirty="0" smtClean="0"/>
              <a:t>2</a:t>
            </a:r>
            <a:endParaRPr lang="ja-JP" alt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正方形/長方形 69"/>
              <p:cNvSpPr/>
              <p:nvPr/>
            </p:nvSpPr>
            <p:spPr>
              <a:xfrm>
                <a:off x="395536" y="1831507"/>
                <a:ext cx="2457724" cy="113531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ja-JP" altLang="en-US" sz="4800" dirty="0" smtClean="0">
                    <a:ln>
                      <a:noFill/>
                    </a:ln>
                    <a:solidFill>
                      <a:srgbClr val="00B050"/>
                    </a:solidFill>
                  </a:rPr>
                  <a:t>ｙ＝</a:t>
                </a:r>
                <a14:m>
                  <m:oMath xmlns:m="http://schemas.openxmlformats.org/officeDocument/2006/math">
                    <m:r>
                      <a:rPr lang="ja-JP" altLang="en-US" sz="4800" b="0" i="1" smtClean="0">
                        <a:ln>
                          <a:noFill/>
                        </a:ln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80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4800" b="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4800" b="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ja-JP" altLang="en-US" sz="4800" dirty="0" err="1" smtClean="0">
                    <a:ln>
                      <a:noFill/>
                    </a:ln>
                    <a:solidFill>
                      <a:srgbClr val="00B050"/>
                    </a:solidFill>
                  </a:rPr>
                  <a:t>ｘ</a:t>
                </a:r>
                <a:r>
                  <a:rPr lang="en-US" altLang="ja-JP" sz="4800" baseline="30000" dirty="0" smtClean="0">
                    <a:ln>
                      <a:noFill/>
                    </a:ln>
                    <a:solidFill>
                      <a:srgbClr val="00B050"/>
                    </a:solidFill>
                  </a:rPr>
                  <a:t>2</a:t>
                </a:r>
                <a:endParaRPr lang="ja-JP" altLang="en-US" sz="4800" dirty="0">
                  <a:ln>
                    <a:noFill/>
                  </a:ln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0" name="正方形/長方形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31507"/>
                <a:ext cx="2457724" cy="1135311"/>
              </a:xfrm>
              <a:prstGeom prst="rect">
                <a:avLst/>
              </a:prstGeom>
              <a:blipFill rotWithShape="1">
                <a:blip r:embed="rId4"/>
                <a:stretch>
                  <a:fillRect l="-11414" t="-3743" r="-5459" b="-90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フリーフォーム 19"/>
          <p:cNvSpPr/>
          <p:nvPr/>
        </p:nvSpPr>
        <p:spPr>
          <a:xfrm rot="10800000">
            <a:off x="5193908" y="1188007"/>
            <a:ext cx="1965278" cy="5172501"/>
          </a:xfrm>
          <a:custGeom>
            <a:avLst/>
            <a:gdLst>
              <a:gd name="connsiteX0" fmla="*/ 0 w 1965278"/>
              <a:gd name="connsiteY0" fmla="*/ 0 h 5172501"/>
              <a:gd name="connsiteX1" fmla="*/ 150125 w 1965278"/>
              <a:gd name="connsiteY1" fmla="*/ 2060812 h 5172501"/>
              <a:gd name="connsiteX2" fmla="*/ 559558 w 1965278"/>
              <a:gd name="connsiteY2" fmla="*/ 4380931 h 5172501"/>
              <a:gd name="connsiteX3" fmla="*/ 968991 w 1965278"/>
              <a:gd name="connsiteY3" fmla="*/ 5172501 h 5172501"/>
              <a:gd name="connsiteX4" fmla="*/ 1405719 w 1965278"/>
              <a:gd name="connsiteY4" fmla="*/ 4380931 h 5172501"/>
              <a:gd name="connsiteX5" fmla="*/ 1815152 w 1965278"/>
              <a:gd name="connsiteY5" fmla="*/ 2047164 h 5172501"/>
              <a:gd name="connsiteX6" fmla="*/ 1965278 w 1965278"/>
              <a:gd name="connsiteY6" fmla="*/ 68239 h 5172501"/>
              <a:gd name="connsiteX7" fmla="*/ 1965278 w 1965278"/>
              <a:gd name="connsiteY7" fmla="*/ 68239 h 5172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65278" h="5172501">
                <a:moveTo>
                  <a:pt x="0" y="0"/>
                </a:moveTo>
                <a:cubicBezTo>
                  <a:pt x="28432" y="665328"/>
                  <a:pt x="56865" y="1330657"/>
                  <a:pt x="150125" y="2060812"/>
                </a:cubicBezTo>
                <a:cubicBezTo>
                  <a:pt x="243385" y="2790967"/>
                  <a:pt x="423080" y="3862316"/>
                  <a:pt x="559558" y="4380931"/>
                </a:cubicBezTo>
                <a:cubicBezTo>
                  <a:pt x="696036" y="4899546"/>
                  <a:pt x="827964" y="5172501"/>
                  <a:pt x="968991" y="5172501"/>
                </a:cubicBezTo>
                <a:cubicBezTo>
                  <a:pt x="1110018" y="5172501"/>
                  <a:pt x="1264692" y="4901821"/>
                  <a:pt x="1405719" y="4380931"/>
                </a:cubicBezTo>
                <a:cubicBezTo>
                  <a:pt x="1546746" y="3860041"/>
                  <a:pt x="1721892" y="2765946"/>
                  <a:pt x="1815152" y="2047164"/>
                </a:cubicBezTo>
                <a:cubicBezTo>
                  <a:pt x="1908412" y="1328382"/>
                  <a:pt x="1965278" y="68239"/>
                  <a:pt x="1965278" y="68239"/>
                </a:cubicBezTo>
                <a:lnTo>
                  <a:pt x="1965278" y="68239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6398837" y="6282939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ｙ＝－</a:t>
            </a:r>
            <a:r>
              <a:rPr lang="en-US" altLang="ja-JP" sz="2400" dirty="0" smtClean="0">
                <a:solidFill>
                  <a:srgbClr val="FF0000"/>
                </a:solidFill>
              </a:rPr>
              <a:t>2</a:t>
            </a:r>
            <a:r>
              <a:rPr lang="ja-JP" altLang="en-US" sz="24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2400" baseline="30000" dirty="0" smtClean="0">
                <a:solidFill>
                  <a:srgbClr val="FF0000"/>
                </a:solidFill>
              </a:rPr>
              <a:t>2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フリーフォーム 20"/>
          <p:cNvSpPr/>
          <p:nvPr/>
        </p:nvSpPr>
        <p:spPr>
          <a:xfrm rot="10800000">
            <a:off x="4001487" y="1154932"/>
            <a:ext cx="4319357" cy="5128007"/>
          </a:xfrm>
          <a:custGeom>
            <a:avLst/>
            <a:gdLst>
              <a:gd name="connsiteX0" fmla="*/ 9220 w 4319357"/>
              <a:gd name="connsiteY0" fmla="*/ 91884 h 5128007"/>
              <a:gd name="connsiteX1" fmla="*/ 63811 w 4319357"/>
              <a:gd name="connsiteY1" fmla="*/ 282953 h 5128007"/>
              <a:gd name="connsiteX2" fmla="*/ 486891 w 4319357"/>
              <a:gd name="connsiteY2" fmla="*/ 2043514 h 5128007"/>
              <a:gd name="connsiteX3" fmla="*/ 909972 w 4319357"/>
              <a:gd name="connsiteY3" fmla="*/ 3408290 h 5128007"/>
              <a:gd name="connsiteX4" fmla="*/ 1333052 w 4319357"/>
              <a:gd name="connsiteY4" fmla="*/ 4349985 h 5128007"/>
              <a:gd name="connsiteX5" fmla="*/ 1742485 w 4319357"/>
              <a:gd name="connsiteY5" fmla="*/ 4964135 h 5128007"/>
              <a:gd name="connsiteX6" fmla="*/ 2165566 w 4319357"/>
              <a:gd name="connsiteY6" fmla="*/ 5127908 h 5128007"/>
              <a:gd name="connsiteX7" fmla="*/ 2588646 w 4319357"/>
              <a:gd name="connsiteY7" fmla="*/ 4950487 h 5128007"/>
              <a:gd name="connsiteX8" fmla="*/ 2998079 w 4319357"/>
              <a:gd name="connsiteY8" fmla="*/ 4349985 h 5128007"/>
              <a:gd name="connsiteX9" fmla="*/ 3421160 w 4319357"/>
              <a:gd name="connsiteY9" fmla="*/ 3394642 h 5128007"/>
              <a:gd name="connsiteX10" fmla="*/ 3830593 w 4319357"/>
              <a:gd name="connsiteY10" fmla="*/ 2043514 h 5128007"/>
              <a:gd name="connsiteX11" fmla="*/ 4267321 w 4319357"/>
              <a:gd name="connsiteY11" fmla="*/ 269305 h 5128007"/>
              <a:gd name="connsiteX12" fmla="*/ 4294617 w 4319357"/>
              <a:gd name="connsiteY12" fmla="*/ 37293 h 5128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19357" h="5128007">
                <a:moveTo>
                  <a:pt x="9220" y="91884"/>
                </a:moveTo>
                <a:cubicBezTo>
                  <a:pt x="-3291" y="24782"/>
                  <a:pt x="-15801" y="-42319"/>
                  <a:pt x="63811" y="282953"/>
                </a:cubicBezTo>
                <a:cubicBezTo>
                  <a:pt x="143423" y="608225"/>
                  <a:pt x="345864" y="1522624"/>
                  <a:pt x="486891" y="2043514"/>
                </a:cubicBezTo>
                <a:cubicBezTo>
                  <a:pt x="627918" y="2564404"/>
                  <a:pt x="768945" y="3023878"/>
                  <a:pt x="909972" y="3408290"/>
                </a:cubicBezTo>
                <a:cubicBezTo>
                  <a:pt x="1050999" y="3792702"/>
                  <a:pt x="1194300" y="4090678"/>
                  <a:pt x="1333052" y="4349985"/>
                </a:cubicBezTo>
                <a:cubicBezTo>
                  <a:pt x="1471804" y="4609292"/>
                  <a:pt x="1603733" y="4834481"/>
                  <a:pt x="1742485" y="4964135"/>
                </a:cubicBezTo>
                <a:cubicBezTo>
                  <a:pt x="1881237" y="5093789"/>
                  <a:pt x="2024539" y="5130183"/>
                  <a:pt x="2165566" y="5127908"/>
                </a:cubicBezTo>
                <a:cubicBezTo>
                  <a:pt x="2306593" y="5125633"/>
                  <a:pt x="2449894" y="5080141"/>
                  <a:pt x="2588646" y="4950487"/>
                </a:cubicBezTo>
                <a:cubicBezTo>
                  <a:pt x="2727398" y="4820833"/>
                  <a:pt x="2859327" y="4609293"/>
                  <a:pt x="2998079" y="4349985"/>
                </a:cubicBezTo>
                <a:cubicBezTo>
                  <a:pt x="3136831" y="4090678"/>
                  <a:pt x="3282408" y="3779054"/>
                  <a:pt x="3421160" y="3394642"/>
                </a:cubicBezTo>
                <a:cubicBezTo>
                  <a:pt x="3559912" y="3010230"/>
                  <a:pt x="3689566" y="2564404"/>
                  <a:pt x="3830593" y="2043514"/>
                </a:cubicBezTo>
                <a:cubicBezTo>
                  <a:pt x="3971620" y="1522624"/>
                  <a:pt x="4189984" y="603675"/>
                  <a:pt x="4267321" y="269305"/>
                </a:cubicBezTo>
                <a:cubicBezTo>
                  <a:pt x="4344658" y="-65065"/>
                  <a:pt x="4319637" y="-13886"/>
                  <a:pt x="4294617" y="37293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正方形/長方形 71"/>
              <p:cNvSpPr/>
              <p:nvPr/>
            </p:nvSpPr>
            <p:spPr>
              <a:xfrm>
                <a:off x="7771329" y="6101190"/>
                <a:ext cx="1426994" cy="68416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ja-JP" altLang="en-US" sz="2400" dirty="0" smtClean="0">
                    <a:ln>
                      <a:noFill/>
                    </a:ln>
                    <a:solidFill>
                      <a:srgbClr val="00B050"/>
                    </a:solidFill>
                  </a:rPr>
                  <a:t>ｙ＝－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b="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400" b="0" i="1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400" dirty="0" err="1" smtClean="0">
                    <a:ln>
                      <a:noFill/>
                    </a:ln>
                    <a:solidFill>
                      <a:srgbClr val="00B050"/>
                    </a:solidFill>
                  </a:rPr>
                  <a:t>ｘ</a:t>
                </a:r>
                <a:r>
                  <a:rPr lang="en-US" altLang="ja-JP" sz="2400" baseline="30000" dirty="0" smtClean="0">
                    <a:ln>
                      <a:noFill/>
                    </a:ln>
                    <a:solidFill>
                      <a:srgbClr val="00B050"/>
                    </a:solidFill>
                  </a:rPr>
                  <a:t>2</a:t>
                </a:r>
                <a:endParaRPr lang="ja-JP" altLang="en-US" sz="2400" dirty="0">
                  <a:ln>
                    <a:noFill/>
                  </a:ln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2" name="正方形/長方形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329" y="6101190"/>
                <a:ext cx="1426994" cy="684162"/>
              </a:xfrm>
              <a:prstGeom prst="rect">
                <a:avLst/>
              </a:prstGeom>
              <a:blipFill rotWithShape="1">
                <a:blip r:embed="rId5"/>
                <a:stretch>
                  <a:fillRect l="-6838" r="-1282" b="-44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テキスト ボックス 26"/>
          <p:cNvSpPr txBox="1"/>
          <p:nvPr/>
        </p:nvSpPr>
        <p:spPr>
          <a:xfrm>
            <a:off x="5808768" y="-29447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ｙ</a:t>
            </a:r>
            <a:endParaRPr kumimoji="1" lang="ja-JP" altLang="en-US" sz="3600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2"/>
          <a:stretch/>
        </p:blipFill>
        <p:spPr bwMode="auto">
          <a:xfrm>
            <a:off x="140038" y="3306178"/>
            <a:ext cx="3580606" cy="343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32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60" grpId="0"/>
      <p:bldP spid="20" grpId="0" animBg="1"/>
      <p:bldP spid="71" grpId="0"/>
      <p:bldP spid="21" grpId="0" animBg="1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2"/>
          <a:stretch/>
        </p:blipFill>
        <p:spPr bwMode="auto">
          <a:xfrm>
            <a:off x="211759" y="140633"/>
            <a:ext cx="3280121" cy="314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s://encrypted-tbn3.gstatic.com/images?q=tbn:ANd9GcSAaKpAElMM6VOixSzJ-DGoC-z7L-74KpgIknFOK2DayW8AVof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0634"/>
            <a:ext cx="2088232" cy="314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直線コネクタ 11"/>
          <p:cNvCxnSpPr/>
          <p:nvPr/>
        </p:nvCxnSpPr>
        <p:spPr>
          <a:xfrm>
            <a:off x="3361153" y="3645024"/>
            <a:ext cx="0" cy="31067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フリーフォーム 18"/>
          <p:cNvSpPr/>
          <p:nvPr/>
        </p:nvSpPr>
        <p:spPr>
          <a:xfrm>
            <a:off x="1822958" y="3789040"/>
            <a:ext cx="3050915" cy="2360887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84168" y="1316087"/>
            <a:ext cx="25471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放物線</a:t>
            </a:r>
            <a:endParaRPr kumimoji="1" lang="en-US" altLang="ja-JP" sz="4400" dirty="0" smtClean="0">
              <a:solidFill>
                <a:srgbClr val="FF0000"/>
              </a:solidFill>
            </a:endParaRPr>
          </a:p>
          <a:p>
            <a:r>
              <a:rPr lang="en-US" altLang="ja-JP" sz="4400" dirty="0" smtClean="0">
                <a:solidFill>
                  <a:srgbClr val="FF0000"/>
                </a:solidFill>
              </a:rPr>
              <a:t>(parabola)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312730" y="346587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軸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26014" y="615748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頂点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3338378" y="6149928"/>
            <a:ext cx="801574" cy="28134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C:\Users\teacher\AppData\Local\Microsoft\Windows\Temporary Internet Files\Content.IE5\EJDYMF9W\MP90038606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723614"/>
            <a:ext cx="3488432" cy="249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29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build="p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517" y="116632"/>
            <a:ext cx="8229600" cy="641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 smtClean="0"/>
              <a:t>関数</a:t>
            </a:r>
            <a:r>
              <a:rPr lang="en-US" altLang="ja-JP" dirty="0" smtClean="0"/>
              <a:t>y</a:t>
            </a:r>
            <a:r>
              <a:rPr lang="ja-JP" altLang="en-US" dirty="0" smtClean="0"/>
              <a:t>＝</a:t>
            </a:r>
            <a:r>
              <a:rPr lang="en-US" altLang="ja-JP" dirty="0" smtClean="0"/>
              <a:t>ax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のグラフ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0088" y="836431"/>
            <a:ext cx="8229600" cy="187220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　関数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ax2</a:t>
            </a:r>
            <a:r>
              <a:rPr kumimoji="1" lang="ja-JP" altLang="en-US" dirty="0" smtClean="0"/>
              <a:t>のグラフは放物線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軸は</a:t>
            </a:r>
            <a:r>
              <a:rPr lang="en-US" altLang="ja-JP" dirty="0" smtClean="0"/>
              <a:t>y</a:t>
            </a:r>
            <a:r>
              <a:rPr lang="ja-JP" altLang="en-US" dirty="0" smtClean="0"/>
              <a:t>軸、頂点は原点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2</a:t>
            </a:r>
            <a:r>
              <a:rPr lang="ja-JP" altLang="en-US" dirty="0" smtClean="0"/>
              <a:t>　グラフはａの値によって次のようになる。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564317" y="2874643"/>
            <a:ext cx="4243076" cy="3189856"/>
            <a:chOff x="315967" y="1755681"/>
            <a:chExt cx="5151684" cy="4517233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315967" y="3254525"/>
              <a:ext cx="495388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2792910" y="2126708"/>
              <a:ext cx="0" cy="41462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/>
            <p:cNvSpPr txBox="1"/>
            <p:nvPr/>
          </p:nvSpPr>
          <p:spPr>
            <a:xfrm>
              <a:off x="2379012" y="1755681"/>
              <a:ext cx="41389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042535" y="3073402"/>
              <a:ext cx="42511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300467" y="3254526"/>
              <a:ext cx="49244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319751" y="6134524"/>
            <a:ext cx="365516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2800" dirty="0" err="1" smtClean="0">
                <a:solidFill>
                  <a:srgbClr val="FF0000"/>
                </a:solidFill>
              </a:rPr>
              <a:t>ｘ</a:t>
            </a:r>
            <a:r>
              <a:rPr lang="ja-JP" altLang="en-US" sz="2800" dirty="0" smtClean="0">
                <a:solidFill>
                  <a:srgbClr val="FF0000"/>
                </a:solidFill>
              </a:rPr>
              <a:t>軸の上側で、上に開く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371417" y="2766273"/>
            <a:ext cx="1111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ａ＜０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168605" y="2893643"/>
            <a:ext cx="4176464" cy="3170856"/>
            <a:chOff x="301494" y="1782587"/>
            <a:chExt cx="5070808" cy="4490327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301494" y="5468076"/>
              <a:ext cx="495388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87857" y="2126708"/>
              <a:ext cx="0" cy="41462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2103859" y="1782587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947186" y="5301932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999431" y="54865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341973" y="2762264"/>
            <a:ext cx="1111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ａ＞０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078940" y="6125769"/>
            <a:ext cx="365516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2800" dirty="0" err="1" smtClean="0">
                <a:solidFill>
                  <a:srgbClr val="FF0000"/>
                </a:solidFill>
              </a:rPr>
              <a:t>ｘ</a:t>
            </a:r>
            <a:r>
              <a:rPr lang="ja-JP" altLang="en-US" sz="2800" dirty="0" smtClean="0">
                <a:solidFill>
                  <a:srgbClr val="FF0000"/>
                </a:solidFill>
              </a:rPr>
              <a:t>軸の下側で、下に開く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2" name="フリーフォーム 31"/>
          <p:cNvSpPr/>
          <p:nvPr/>
        </p:nvSpPr>
        <p:spPr>
          <a:xfrm>
            <a:off x="526262" y="3487929"/>
            <a:ext cx="3050915" cy="2008232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 32"/>
          <p:cNvSpPr/>
          <p:nvPr/>
        </p:nvSpPr>
        <p:spPr>
          <a:xfrm rot="10800000">
            <a:off x="5078941" y="3933056"/>
            <a:ext cx="3050915" cy="2008232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00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3" grpId="0"/>
      <p:bldP spid="20" grpId="0"/>
      <p:bldP spid="22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正方形/長方形 150"/>
          <p:cNvSpPr/>
          <p:nvPr/>
        </p:nvSpPr>
        <p:spPr>
          <a:xfrm>
            <a:off x="179512" y="53591"/>
            <a:ext cx="2106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ｙ</a:t>
            </a:r>
            <a:r>
              <a:rPr lang="ja-JP" altLang="en-US" sz="3200" dirty="0" smtClean="0"/>
              <a:t>＝（　　）</a:t>
            </a:r>
            <a:r>
              <a:rPr lang="ja-JP" altLang="en-US" sz="3200" dirty="0" err="1" smtClean="0"/>
              <a:t>ｘ</a:t>
            </a:r>
            <a:r>
              <a:rPr lang="en-US" altLang="ja-JP" sz="3200" baseline="30000" dirty="0" smtClean="0"/>
              <a:t>2</a:t>
            </a:r>
            <a:endParaRPr lang="ja-JP" altLang="en-US" sz="3200" dirty="0"/>
          </a:p>
        </p:txBody>
      </p:sp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307993"/>
              </p:ext>
            </p:extLst>
          </p:nvPr>
        </p:nvGraphicFramePr>
        <p:xfrm>
          <a:off x="1115454" y="638366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198441" y="4568587"/>
            <a:ext cx="2106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ｙ</a:t>
            </a:r>
            <a:r>
              <a:rPr lang="ja-JP" altLang="en-US" sz="3200" dirty="0" smtClean="0"/>
              <a:t>＝（　　）</a:t>
            </a:r>
            <a:r>
              <a:rPr lang="ja-JP" altLang="en-US" sz="3200" dirty="0" err="1" smtClean="0"/>
              <a:t>ｘ</a:t>
            </a:r>
            <a:r>
              <a:rPr lang="en-US" altLang="ja-JP" sz="3200" baseline="30000" dirty="0" smtClean="0"/>
              <a:t>2</a:t>
            </a:r>
            <a:endParaRPr lang="ja-JP" altLang="en-US" sz="32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83053" y="2268161"/>
            <a:ext cx="2106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ｙ</a:t>
            </a:r>
            <a:r>
              <a:rPr lang="ja-JP" altLang="en-US" sz="3200" dirty="0" smtClean="0"/>
              <a:t>＝（　　）</a:t>
            </a:r>
            <a:r>
              <a:rPr lang="ja-JP" altLang="en-US" sz="3200" dirty="0" err="1" smtClean="0"/>
              <a:t>ｘ</a:t>
            </a:r>
            <a:r>
              <a:rPr lang="en-US" altLang="ja-JP" sz="3200" baseline="30000" dirty="0" smtClean="0"/>
              <a:t>2</a:t>
            </a:r>
            <a:endParaRPr lang="ja-JP" altLang="en-US" sz="3200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150539"/>
              </p:ext>
            </p:extLst>
          </p:nvPr>
        </p:nvGraphicFramePr>
        <p:xfrm>
          <a:off x="1118995" y="2852936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7565"/>
              </p:ext>
            </p:extLst>
          </p:nvPr>
        </p:nvGraphicFramePr>
        <p:xfrm>
          <a:off x="1115616" y="5301208"/>
          <a:ext cx="772449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0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</TotalTime>
  <Words>505</Words>
  <Application>Microsoft Office PowerPoint</Application>
  <PresentationFormat>画面に合わせる (4:3)</PresentationFormat>
  <Paragraphs>262</Paragraphs>
  <Slides>9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関数ｙ＝ａｘ2のグラフ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関数y＝ax2のグラフ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kajukun</cp:lastModifiedBy>
  <cp:revision>110</cp:revision>
  <dcterms:created xsi:type="dcterms:W3CDTF">2013-07-01T05:47:01Z</dcterms:created>
  <dcterms:modified xsi:type="dcterms:W3CDTF">2016-10-10T10:42:52Z</dcterms:modified>
</cp:coreProperties>
</file>