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08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0ADA3-A20E-4AFA-B033-238881D5DAB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FF6C3-1971-475F-83F4-A1AEB79BC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FF6C3-1971-475F-83F4-A1AEB79BCBB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657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FF6C3-1971-475F-83F4-A1AEB79BCBB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44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11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54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32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6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05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96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9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2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2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41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92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9A5F-97C2-465F-A3AF-2C8AC614002C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0B964-C4EF-4272-B27E-65E36A63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95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frm=1&amp;source=images&amp;cd=&amp;cad=rja&amp;docid=4gKGlrwjlMNNdM&amp;tbnid=09u9aoSQ6zwAHM:&amp;ved=0CAUQjRw&amp;url=http://blogs.yahoo.co.jp/kaeiwa/11869814.html&amp;ei=h5hTUoqrFYLxiAfWo4C4Aw&amp;bvm=bv.53760139,d.cGE&amp;psig=AFQjCNH2-dvXYwdoDwsaEc9HwBgM9qtPmA&amp;ust=1381296630312291" TargetMode="External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www.google.co.jp/url?sa=i&amp;rct=j&amp;q=&amp;esrc=s&amp;frm=1&amp;source=images&amp;cd=&amp;cad=rja&amp;docid=spG4VPbpCf_00M&amp;tbnid=39MINutkC6E2IM:&amp;ved=0CAUQjRw&amp;url=http://ameblo.jp/dk2beihappy/entry-10309302806.html&amp;ei=P5JTUqDFNMPSrQeZlICIDw&amp;bvm=bv.53760139,d.cGE&amp;psig=AFQjCNEFz4ogIvA6Uq4jZoLRHTNEmvzCWA&amp;ust=1381295026067208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872209"/>
          </a:xfrm>
        </p:spPr>
        <p:txBody>
          <a:bodyPr>
            <a:noAutofit/>
          </a:bodyPr>
          <a:lstStyle/>
          <a:p>
            <a:r>
              <a:rPr kumimoji="1" lang="en-US" altLang="ja-JP" sz="4800" dirty="0" smtClean="0"/>
              <a:t>2</a:t>
            </a:r>
            <a:r>
              <a:rPr kumimoji="1" lang="ja-JP" altLang="en-US" sz="4800" dirty="0" smtClean="0"/>
              <a:t>乗に比例する関数</a:t>
            </a:r>
            <a:r>
              <a:rPr kumimoji="1" lang="en-US" altLang="ja-JP" sz="6000" dirty="0" smtClean="0"/>
              <a:t/>
            </a:r>
            <a:br>
              <a:rPr kumimoji="1" lang="en-US" altLang="ja-JP" sz="6000" dirty="0" smtClean="0"/>
            </a:br>
            <a:r>
              <a:rPr lang="ja-JP" altLang="en-US" sz="8000" dirty="0"/>
              <a:t>平均の速さ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01316" y="3068960"/>
            <a:ext cx="8136904" cy="331236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ねらい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「</a:t>
            </a:r>
            <a:r>
              <a:rPr kumimoji="1" lang="ja-JP" altLang="en-US" sz="4800" dirty="0" smtClean="0">
                <a:solidFill>
                  <a:schemeClr val="tx1"/>
                </a:solidFill>
              </a:rPr>
              <a:t>平均の速さの意味を理解し、日常的な事象の平均の速さを求めることができる。」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07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2" y="116631"/>
            <a:ext cx="8229600" cy="5760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3600" dirty="0" smtClean="0"/>
              <a:t>平均の速さ</a:t>
            </a:r>
            <a:endParaRPr kumimoji="1" lang="ja-JP" altLang="en-US" sz="3600" dirty="0"/>
          </a:p>
        </p:txBody>
      </p:sp>
      <p:pic>
        <p:nvPicPr>
          <p:cNvPr id="1034" name="Picture 10" descr="http://img5.blogs.yahoo.co.jp/ybi/1/38/dd/kaeiwa/folder/920329/img_920329_11869814_0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793836"/>
            <a:ext cx="9144000" cy="300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899592" y="6169027"/>
            <a:ext cx="7379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　これを自由落下運動で考えてみよう。</a:t>
            </a:r>
            <a:endParaRPr kumimoji="1" lang="ja-JP" altLang="en-US" sz="3600" dirty="0"/>
          </a:p>
        </p:txBody>
      </p:sp>
      <p:pic>
        <p:nvPicPr>
          <p:cNvPr id="1026" name="Picture 2" descr="http://stat001.ameba.jp/user_images/20090728/22/dk2beihappy/ef/fe/j/o0594020310222145302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r="6321" b="50000"/>
          <a:stretch/>
        </p:blipFill>
        <p:spPr bwMode="auto">
          <a:xfrm>
            <a:off x="-90262" y="3483835"/>
            <a:ext cx="9324527" cy="10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868431" y="4161273"/>
            <a:ext cx="1704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1710</a:t>
            </a:r>
            <a:r>
              <a:rPr kumimoji="1" lang="ja-JP" altLang="en-US" sz="4000" dirty="0" smtClean="0"/>
              <a:t>ｍ</a:t>
            </a:r>
            <a:endParaRPr kumimoji="1" lang="ja-JP" altLang="en-US" sz="4000" dirty="0"/>
          </a:p>
        </p:txBody>
      </p:sp>
      <p:sp>
        <p:nvSpPr>
          <p:cNvPr id="17" name="右中かっこ 16"/>
          <p:cNvSpPr/>
          <p:nvPr/>
        </p:nvSpPr>
        <p:spPr>
          <a:xfrm rot="5400000">
            <a:off x="4455863" y="-549133"/>
            <a:ext cx="232278" cy="9064489"/>
          </a:xfrm>
          <a:prstGeom prst="rightBrace">
            <a:avLst>
              <a:gd name="adj1" fmla="val 28260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5717818" y="4153368"/>
            <a:ext cx="9573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3</a:t>
            </a:r>
            <a:r>
              <a:rPr lang="ja-JP" altLang="en-US" sz="4000" dirty="0">
                <a:solidFill>
                  <a:prstClr val="black"/>
                </a:solidFill>
              </a:rPr>
              <a:t>分</a:t>
            </a:r>
            <a:endParaRPr lang="ja-JP" altLang="en-US" sz="2800" dirty="0"/>
          </a:p>
        </p:txBody>
      </p:sp>
      <p:sp>
        <p:nvSpPr>
          <p:cNvPr id="59" name="正方形/長方形 58"/>
          <p:cNvSpPr/>
          <p:nvPr/>
        </p:nvSpPr>
        <p:spPr>
          <a:xfrm>
            <a:off x="1854169" y="4843051"/>
            <a:ext cx="71689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速さ</a:t>
            </a:r>
            <a:r>
              <a:rPr lang="ja-JP" altLang="en-US" sz="3600" dirty="0" smtClean="0">
                <a:solidFill>
                  <a:prstClr val="black"/>
                </a:solidFill>
              </a:rPr>
              <a:t>＝進んだ道のり</a:t>
            </a:r>
            <a:r>
              <a:rPr lang="en-US" altLang="ja-JP" sz="3600" dirty="0" smtClean="0">
                <a:solidFill>
                  <a:prstClr val="black"/>
                </a:solidFill>
              </a:rPr>
              <a:t>÷</a:t>
            </a:r>
            <a:r>
              <a:rPr lang="ja-JP" altLang="en-US" sz="3600" dirty="0" smtClean="0">
                <a:solidFill>
                  <a:prstClr val="black"/>
                </a:solidFill>
              </a:rPr>
              <a:t>かかった</a:t>
            </a:r>
            <a:r>
              <a:rPr lang="ja-JP" altLang="en-US" sz="3600" dirty="0" smtClean="0">
                <a:solidFill>
                  <a:prstClr val="black"/>
                </a:solidFill>
              </a:rPr>
              <a:t>時間</a:t>
            </a:r>
            <a:endParaRPr lang="en-US" altLang="ja-JP" sz="3600" dirty="0" smtClean="0">
              <a:solidFill>
                <a:prstClr val="black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30384" y="484305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平均の</a:t>
            </a:r>
            <a:endParaRPr lang="ja-JP" altLang="en-US" sz="2400" dirty="0"/>
          </a:p>
        </p:txBody>
      </p:sp>
      <p:pic>
        <p:nvPicPr>
          <p:cNvPr id="22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9057" y="2985826"/>
            <a:ext cx="1979712" cy="487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000981" y="5548804"/>
            <a:ext cx="32496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１７１０</a:t>
            </a:r>
            <a:r>
              <a:rPr lang="en-US" altLang="ja-JP" sz="3200" dirty="0" smtClean="0">
                <a:solidFill>
                  <a:prstClr val="black"/>
                </a:solidFill>
              </a:rPr>
              <a:t>÷</a:t>
            </a:r>
            <a:r>
              <a:rPr lang="ja-JP" altLang="en-US" sz="3200" dirty="0" smtClean="0">
                <a:solidFill>
                  <a:prstClr val="black"/>
                </a:solidFill>
              </a:rPr>
              <a:t>３＝５７０</a:t>
            </a:r>
            <a:endParaRPr lang="ja-JP" altLang="en-US" sz="2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6675131" y="5536817"/>
            <a:ext cx="22317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u="sng" dirty="0" smtClean="0">
                <a:solidFill>
                  <a:srgbClr val="FF0000"/>
                </a:solidFill>
              </a:rPr>
              <a:t>分速５７０ｍ</a:t>
            </a:r>
            <a:endParaRPr lang="ja-JP" altLang="en-US" sz="2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38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/>
      <p:bldP spid="14" grpId="0"/>
      <p:bldP spid="17" grpId="0" animBg="1"/>
      <p:bldP spid="18" grpId="0"/>
      <p:bldP spid="59" grpId="0"/>
      <p:bldP spid="60" grpId="0"/>
      <p:bldP spid="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934" y="767337"/>
            <a:ext cx="5234135" cy="4193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高いところから下にボールを落とすとき、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秒後から</a:t>
            </a:r>
            <a:r>
              <a:rPr kumimoji="1" lang="en-US" altLang="ja-JP" sz="2800" dirty="0" smtClean="0"/>
              <a:t>4</a:t>
            </a:r>
            <a:r>
              <a:rPr kumimoji="1" lang="ja-JP" altLang="en-US" sz="2800" dirty="0" smtClean="0"/>
              <a:t>秒後までの平均の速さを求めなさい。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自由落下運動では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秒後の距離をｙｍとすると</a:t>
            </a:r>
            <a:endParaRPr kumimoji="1" lang="en-US" altLang="ja-JP" sz="2800" dirty="0" smtClean="0"/>
          </a:p>
          <a:p>
            <a:pPr marL="0" indent="0" algn="ctr">
              <a:buNone/>
            </a:pPr>
            <a:r>
              <a:rPr kumimoji="1" lang="ja-JP" altLang="en-US" sz="3600" dirty="0" smtClean="0">
                <a:solidFill>
                  <a:srgbClr val="FF0000"/>
                </a:solidFill>
              </a:rPr>
              <a:t>ｙ＝５ｘ</a:t>
            </a:r>
            <a:r>
              <a:rPr kumimoji="1" lang="en-US" altLang="ja-JP" sz="3600" baseline="30000" dirty="0" smtClean="0">
                <a:solidFill>
                  <a:srgbClr val="FF0000"/>
                </a:solidFill>
              </a:rPr>
              <a:t>2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/>
              <a:t>かかった</a:t>
            </a:r>
            <a:r>
              <a:rPr lang="ja-JP" altLang="en-US" sz="2800" dirty="0"/>
              <a:t>時間</a:t>
            </a:r>
            <a:r>
              <a:rPr lang="ja-JP" altLang="en-US" sz="2800" dirty="0" smtClean="0"/>
              <a:t>は　</a:t>
            </a:r>
            <a:r>
              <a:rPr lang="ja-JP" altLang="en-US" sz="2800" dirty="0" smtClean="0"/>
              <a:t>４－２＝２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その間の距離</a:t>
            </a:r>
            <a:r>
              <a:rPr kumimoji="1" lang="ja-JP" altLang="en-US" sz="2800" dirty="0" smtClean="0"/>
              <a:t>は　</a:t>
            </a:r>
            <a:r>
              <a:rPr kumimoji="1" lang="en-US" altLang="ja-JP" sz="2800" dirty="0" smtClean="0"/>
              <a:t>80</a:t>
            </a:r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20</a:t>
            </a:r>
            <a:r>
              <a:rPr kumimoji="1" lang="ja-JP" altLang="en-US" sz="2800" dirty="0" smtClean="0"/>
              <a:t>＝６０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ja-JP" altLang="en-US" sz="2800" baseline="30000" dirty="0"/>
          </a:p>
        </p:txBody>
      </p:sp>
      <p:sp>
        <p:nvSpPr>
          <p:cNvPr id="4" name="正方形/長方形 3"/>
          <p:cNvSpPr/>
          <p:nvPr/>
        </p:nvSpPr>
        <p:spPr>
          <a:xfrm>
            <a:off x="6588224" y="1421690"/>
            <a:ext cx="2555776" cy="543631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pic>
        <p:nvPicPr>
          <p:cNvPr id="2051" name="Picture 3" descr="C:\Users\teacher\AppData\Local\Microsoft\Windows\Temporary Internet Files\Content.IE5\TDXS22AE\MC900197588[1].wm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1" r="-1"/>
          <a:stretch/>
        </p:blipFill>
        <p:spPr bwMode="auto">
          <a:xfrm>
            <a:off x="6174549" y="762088"/>
            <a:ext cx="971689" cy="66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110816" y="1161700"/>
            <a:ext cx="321666" cy="326827"/>
          </a:xfrm>
          <a:prstGeom prst="rect">
            <a:avLst/>
          </a:prstGeom>
          <a:noFill/>
        </p:spPr>
      </p:pic>
      <p:cxnSp>
        <p:nvCxnSpPr>
          <p:cNvPr id="6" name="直線矢印コネクタ 5"/>
          <p:cNvCxnSpPr/>
          <p:nvPr/>
        </p:nvCxnSpPr>
        <p:spPr>
          <a:xfrm flipH="1">
            <a:off x="6246173" y="1592009"/>
            <a:ext cx="11529" cy="103272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6246170" y="3068960"/>
            <a:ext cx="4778" cy="302657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96869" y="2624729"/>
            <a:ext cx="321666" cy="326827"/>
          </a:xfrm>
          <a:prstGeom prst="rect">
            <a:avLst/>
          </a:prstGeom>
          <a:noFill/>
        </p:spPr>
      </p:pic>
      <p:pic>
        <p:nvPicPr>
          <p:cNvPr id="16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85337" y="6184700"/>
            <a:ext cx="321666" cy="326827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6612392" y="2557309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2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60394" y="6090524"/>
            <a:ext cx="1172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4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34346" y="1881891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20</a:t>
            </a:r>
            <a:r>
              <a:rPr kumimoji="1" lang="ja-JP" altLang="en-US" sz="2800" dirty="0" smtClean="0"/>
              <a:t>ｍ</a:t>
            </a:r>
            <a:endParaRPr kumimoji="1" lang="ja-JP" alt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5634346" y="1585103"/>
            <a:ext cx="1" cy="450542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957723" y="3376148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80</a:t>
            </a:r>
            <a:r>
              <a:rPr kumimoji="1" lang="ja-JP" altLang="en-US" sz="2800" dirty="0" smtClean="0"/>
              <a:t>ｍ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34347" y="4151908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60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5553" y="111151"/>
            <a:ext cx="76209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平均の速さ</a:t>
            </a:r>
            <a:r>
              <a:rPr lang="ja-JP" altLang="en-US" sz="3200" dirty="0" smtClean="0">
                <a:solidFill>
                  <a:prstClr val="black"/>
                </a:solidFill>
              </a:rPr>
              <a:t>＝進んだ道のり</a:t>
            </a:r>
            <a:r>
              <a:rPr lang="en-US" altLang="ja-JP" sz="3200" dirty="0" smtClean="0">
                <a:solidFill>
                  <a:prstClr val="black"/>
                </a:solidFill>
              </a:rPr>
              <a:t>÷</a:t>
            </a:r>
            <a:r>
              <a:rPr lang="ja-JP" altLang="en-US" sz="3200" dirty="0" smtClean="0">
                <a:solidFill>
                  <a:prstClr val="black"/>
                </a:solidFill>
              </a:rPr>
              <a:t>かかった時間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正方形/長方形 33"/>
              <p:cNvSpPr/>
              <p:nvPr/>
            </p:nvSpPr>
            <p:spPr>
              <a:xfrm>
                <a:off x="53818" y="4960961"/>
                <a:ext cx="5474512" cy="12150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/>
                  <a:t>平均の速さ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８０－２０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４－２</m:t>
                        </m:r>
                      </m:den>
                    </m:f>
                    <m:r>
                      <a:rPr lang="ja-JP" alt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６０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２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＝</m:t>
                    </m:r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３０</m:t>
                    </m:r>
                  </m:oMath>
                </a14:m>
                <a:endParaRPr lang="en-US" altLang="ja-JP" sz="28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2800" dirty="0" smtClean="0"/>
                  <a:t>　　　　　　　　　　　　　　　</a:t>
                </a:r>
                <a:r>
                  <a:rPr lang="ja-JP" altLang="en-US" sz="2800" u="sng" dirty="0" smtClean="0"/>
                  <a:t>秒速３０ｍ</a:t>
                </a:r>
                <a:endParaRPr lang="ja-JP" altLang="en-US" sz="2800" u="sng" dirty="0"/>
              </a:p>
            </p:txBody>
          </p:sp>
        </mc:Choice>
        <mc:Fallback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8" y="4960961"/>
                <a:ext cx="5474512" cy="1215013"/>
              </a:xfrm>
              <a:prstGeom prst="rect">
                <a:avLst/>
              </a:prstGeom>
              <a:blipFill>
                <a:blip r:embed="rId5"/>
                <a:stretch>
                  <a:fillRect l="-2339" b="-110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正方形/長方形 34"/>
          <p:cNvSpPr/>
          <p:nvPr/>
        </p:nvSpPr>
        <p:spPr>
          <a:xfrm>
            <a:off x="338342" y="6249917"/>
            <a:ext cx="4051109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平均の速さ＝変化の割合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7085469" y="3063947"/>
            <a:ext cx="4778" cy="3026577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" grpId="0"/>
      <p:bldP spid="20" grpId="0"/>
      <p:bldP spid="21" grpId="0"/>
      <p:bldP spid="31" grpId="0"/>
      <p:bldP spid="32" grpId="0"/>
      <p:bldP spid="34" grpId="0" build="p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934" y="767337"/>
            <a:ext cx="5385233" cy="4193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高いところから下にボールを落とすとき</a:t>
            </a:r>
            <a:r>
              <a:rPr kumimoji="1" lang="ja-JP" altLang="en-US" sz="2800" dirty="0" smtClean="0"/>
              <a:t>、</a:t>
            </a:r>
            <a:r>
              <a:rPr lang="ja-JP" altLang="en-US" sz="2800" dirty="0"/>
              <a:t>１</a:t>
            </a:r>
            <a:r>
              <a:rPr kumimoji="1" lang="ja-JP" altLang="en-US" sz="2800" dirty="0" smtClean="0"/>
              <a:t>秒後から</a:t>
            </a:r>
            <a:r>
              <a:rPr lang="ja-JP" altLang="en-US" sz="2800" dirty="0"/>
              <a:t>２</a:t>
            </a:r>
            <a:r>
              <a:rPr kumimoji="1" lang="ja-JP" altLang="en-US" sz="2800" dirty="0" smtClean="0"/>
              <a:t>秒後</a:t>
            </a:r>
            <a:r>
              <a:rPr kumimoji="1" lang="ja-JP" altLang="en-US" sz="2800" dirty="0" smtClean="0"/>
              <a:t>までの平均の速さを求めなさい。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自由落下運動では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秒後の距離をｙｍとすると</a:t>
            </a:r>
            <a:endParaRPr kumimoji="1" lang="en-US" altLang="ja-JP" sz="2800" dirty="0" smtClean="0"/>
          </a:p>
          <a:p>
            <a:pPr marL="0" indent="0" algn="ctr">
              <a:buNone/>
            </a:pPr>
            <a:r>
              <a:rPr kumimoji="1" lang="ja-JP" altLang="en-US" sz="3600" dirty="0" smtClean="0">
                <a:solidFill>
                  <a:srgbClr val="FF0000"/>
                </a:solidFill>
              </a:rPr>
              <a:t>ｙ＝５ｘ</a:t>
            </a:r>
            <a:r>
              <a:rPr kumimoji="1" lang="en-US" altLang="ja-JP" sz="3600" baseline="30000" dirty="0" smtClean="0">
                <a:solidFill>
                  <a:srgbClr val="FF0000"/>
                </a:solidFill>
              </a:rPr>
              <a:t>2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/>
              <a:t>かかった</a:t>
            </a:r>
            <a:r>
              <a:rPr lang="ja-JP" altLang="en-US" sz="2800" dirty="0"/>
              <a:t>時間</a:t>
            </a:r>
            <a:r>
              <a:rPr lang="ja-JP" altLang="en-US" sz="2800" dirty="0" smtClean="0"/>
              <a:t>は　</a:t>
            </a:r>
            <a:r>
              <a:rPr lang="ja-JP" altLang="en-US" sz="2800" dirty="0" smtClean="0"/>
              <a:t>（　）－（　）＝（　）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その間の距離</a:t>
            </a:r>
            <a:r>
              <a:rPr kumimoji="1" lang="ja-JP" altLang="en-US" sz="2800" dirty="0" smtClean="0"/>
              <a:t>は　</a:t>
            </a:r>
            <a:r>
              <a:rPr kumimoji="1" lang="ja-JP" altLang="en-US" sz="2800" dirty="0" smtClean="0"/>
              <a:t>（　）－（　）＝（　）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ja-JP" altLang="en-US" sz="2800" baseline="30000" dirty="0"/>
          </a:p>
        </p:txBody>
      </p:sp>
      <p:sp>
        <p:nvSpPr>
          <p:cNvPr id="4" name="正方形/長方形 3"/>
          <p:cNvSpPr/>
          <p:nvPr/>
        </p:nvSpPr>
        <p:spPr>
          <a:xfrm>
            <a:off x="6588224" y="1421690"/>
            <a:ext cx="2555776" cy="543631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pic>
        <p:nvPicPr>
          <p:cNvPr id="2051" name="Picture 3" descr="C:\Users\teacher\AppData\Local\Microsoft\Windows\Temporary Internet Files\Content.IE5\TDXS22AE\MC900197588[1]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1" r="-1"/>
          <a:stretch/>
        </p:blipFill>
        <p:spPr bwMode="auto">
          <a:xfrm>
            <a:off x="6174549" y="762088"/>
            <a:ext cx="971689" cy="66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110816" y="1161700"/>
            <a:ext cx="321666" cy="326827"/>
          </a:xfrm>
          <a:prstGeom prst="rect">
            <a:avLst/>
          </a:prstGeom>
          <a:noFill/>
        </p:spPr>
      </p:pic>
      <p:cxnSp>
        <p:nvCxnSpPr>
          <p:cNvPr id="6" name="直線矢印コネクタ 5"/>
          <p:cNvCxnSpPr/>
          <p:nvPr/>
        </p:nvCxnSpPr>
        <p:spPr>
          <a:xfrm flipH="1">
            <a:off x="6246173" y="1592009"/>
            <a:ext cx="11529" cy="103272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6246170" y="3068960"/>
            <a:ext cx="4778" cy="302657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96869" y="2624729"/>
            <a:ext cx="321666" cy="326827"/>
          </a:xfrm>
          <a:prstGeom prst="rect">
            <a:avLst/>
          </a:prstGeom>
          <a:noFill/>
        </p:spPr>
      </p:pic>
      <p:pic>
        <p:nvPicPr>
          <p:cNvPr id="16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85337" y="6184700"/>
            <a:ext cx="321666" cy="326827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6612392" y="2557309"/>
            <a:ext cx="114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１秒後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60394" y="6090524"/>
            <a:ext cx="1172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２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90000" y="1842747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（　）</a:t>
            </a:r>
            <a:r>
              <a:rPr kumimoji="1" lang="ja-JP" altLang="en-US" sz="2800" dirty="0" smtClean="0"/>
              <a:t>ｍ</a:t>
            </a:r>
            <a:endParaRPr kumimoji="1" lang="ja-JP" alt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5634346" y="1585103"/>
            <a:ext cx="1" cy="450542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958520" y="339787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　）ｍ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03909" y="414904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（　）ｍ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5553" y="111151"/>
            <a:ext cx="76209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平均の速さ</a:t>
            </a:r>
            <a:r>
              <a:rPr lang="ja-JP" altLang="en-US" sz="3200" dirty="0" smtClean="0">
                <a:solidFill>
                  <a:prstClr val="black"/>
                </a:solidFill>
              </a:rPr>
              <a:t>＝進んだ道のり</a:t>
            </a:r>
            <a:r>
              <a:rPr lang="en-US" altLang="ja-JP" sz="3200" dirty="0" smtClean="0">
                <a:solidFill>
                  <a:prstClr val="black"/>
                </a:solidFill>
              </a:rPr>
              <a:t>÷</a:t>
            </a:r>
            <a:r>
              <a:rPr lang="ja-JP" altLang="en-US" sz="3200" dirty="0" smtClean="0">
                <a:solidFill>
                  <a:prstClr val="black"/>
                </a:solidFill>
              </a:rPr>
              <a:t>かかった時間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正方形/長方形 33"/>
              <p:cNvSpPr/>
              <p:nvPr/>
            </p:nvSpPr>
            <p:spPr>
              <a:xfrm>
                <a:off x="95553" y="4955207"/>
                <a:ext cx="4679486" cy="1321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/>
                  <a:t>平均の速さ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a:rPr lang="ja-JP" altLang="en-US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）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）</m:t>
                        </m:r>
                      </m:den>
                    </m:f>
                    <m:r>
                      <a:rPr lang="ja-JP" alt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sz="2800" dirty="0" smtClean="0"/>
                  <a:t>（　　　）</a:t>
                </a:r>
                <a:endParaRPr lang="en-US" altLang="ja-JP" dirty="0" smtClean="0"/>
              </a:p>
              <a:p>
                <a:pPr algn="r"/>
                <a:r>
                  <a:rPr lang="ja-JP" altLang="en-US" sz="2800" u="sng" dirty="0" smtClean="0"/>
                  <a:t>秒速（　　　）ｍ</a:t>
                </a:r>
                <a:endParaRPr lang="ja-JP" altLang="en-US" sz="2800" u="sng" dirty="0"/>
              </a:p>
            </p:txBody>
          </p:sp>
        </mc:Choice>
        <mc:Fallback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53" y="4955207"/>
                <a:ext cx="4679486" cy="1321067"/>
              </a:xfrm>
              <a:prstGeom prst="rect">
                <a:avLst/>
              </a:prstGeom>
              <a:blipFill>
                <a:blip r:embed="rId4"/>
                <a:stretch>
                  <a:fillRect l="-2738" r="-2738" b="-96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正方形/長方形 34"/>
          <p:cNvSpPr/>
          <p:nvPr/>
        </p:nvSpPr>
        <p:spPr>
          <a:xfrm>
            <a:off x="338342" y="6249917"/>
            <a:ext cx="4051109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平均の速さ＝変化の割合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7085469" y="3063947"/>
            <a:ext cx="4778" cy="3026577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3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934" y="767337"/>
            <a:ext cx="5385233" cy="4193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高いところから下にボールを落とすとき</a:t>
            </a:r>
            <a:r>
              <a:rPr kumimoji="1" lang="ja-JP" altLang="en-US" sz="2800" dirty="0" smtClean="0"/>
              <a:t>、</a:t>
            </a:r>
            <a:r>
              <a:rPr lang="ja-JP" altLang="en-US" sz="2800" dirty="0"/>
              <a:t>１</a:t>
            </a:r>
            <a:r>
              <a:rPr kumimoji="1" lang="ja-JP" altLang="en-US" sz="2800" dirty="0" smtClean="0"/>
              <a:t>秒後から</a:t>
            </a:r>
            <a:r>
              <a:rPr lang="ja-JP" altLang="en-US" sz="2800" dirty="0"/>
              <a:t>２</a:t>
            </a:r>
            <a:r>
              <a:rPr kumimoji="1" lang="ja-JP" altLang="en-US" sz="2800" dirty="0" smtClean="0"/>
              <a:t>秒後</a:t>
            </a:r>
            <a:r>
              <a:rPr kumimoji="1" lang="ja-JP" altLang="en-US" sz="2800" dirty="0" smtClean="0"/>
              <a:t>までの平均の速さを求めなさい。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ja-JP" altLang="en-US" sz="2800" baseline="30000" dirty="0"/>
          </a:p>
        </p:txBody>
      </p:sp>
      <p:sp>
        <p:nvSpPr>
          <p:cNvPr id="4" name="正方形/長方形 3"/>
          <p:cNvSpPr/>
          <p:nvPr/>
        </p:nvSpPr>
        <p:spPr>
          <a:xfrm>
            <a:off x="6588224" y="1421690"/>
            <a:ext cx="2555776" cy="543631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pic>
        <p:nvPicPr>
          <p:cNvPr id="2051" name="Picture 3" descr="C:\Users\teacher\AppData\Local\Microsoft\Windows\Temporary Internet Files\Content.IE5\TDXS22AE\MC900197588[1]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1" r="-1"/>
          <a:stretch/>
        </p:blipFill>
        <p:spPr bwMode="auto">
          <a:xfrm>
            <a:off x="6174549" y="762088"/>
            <a:ext cx="971689" cy="66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110816" y="1161700"/>
            <a:ext cx="321666" cy="326827"/>
          </a:xfrm>
          <a:prstGeom prst="rect">
            <a:avLst/>
          </a:prstGeom>
          <a:noFill/>
        </p:spPr>
      </p:pic>
      <p:cxnSp>
        <p:nvCxnSpPr>
          <p:cNvPr id="6" name="直線矢印コネクタ 5"/>
          <p:cNvCxnSpPr/>
          <p:nvPr/>
        </p:nvCxnSpPr>
        <p:spPr>
          <a:xfrm flipH="1">
            <a:off x="6246173" y="1592009"/>
            <a:ext cx="11529" cy="103272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6246170" y="3068960"/>
            <a:ext cx="4778" cy="302657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96869" y="2624729"/>
            <a:ext cx="321666" cy="326827"/>
          </a:xfrm>
          <a:prstGeom prst="rect">
            <a:avLst/>
          </a:prstGeom>
          <a:noFill/>
        </p:spPr>
      </p:pic>
      <p:pic>
        <p:nvPicPr>
          <p:cNvPr id="16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85337" y="6184700"/>
            <a:ext cx="321666" cy="326827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6612392" y="2557309"/>
            <a:ext cx="114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１秒後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60394" y="6090524"/>
            <a:ext cx="1172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２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90000" y="1842747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（　）</a:t>
            </a:r>
            <a:r>
              <a:rPr kumimoji="1" lang="ja-JP" altLang="en-US" sz="2800" dirty="0" smtClean="0"/>
              <a:t>ｍ</a:t>
            </a:r>
            <a:endParaRPr kumimoji="1" lang="ja-JP" alt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5634346" y="1585103"/>
            <a:ext cx="1" cy="450542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958520" y="339787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　）ｍ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03909" y="414904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（　）ｍ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5553" y="111151"/>
            <a:ext cx="76209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平均の速さ</a:t>
            </a:r>
            <a:r>
              <a:rPr lang="ja-JP" altLang="en-US" sz="3200" dirty="0" smtClean="0">
                <a:solidFill>
                  <a:prstClr val="black"/>
                </a:solidFill>
              </a:rPr>
              <a:t>＝進んだ道のり</a:t>
            </a:r>
            <a:r>
              <a:rPr lang="en-US" altLang="ja-JP" sz="3200" dirty="0" smtClean="0">
                <a:solidFill>
                  <a:prstClr val="black"/>
                </a:solidFill>
              </a:rPr>
              <a:t>÷</a:t>
            </a:r>
            <a:r>
              <a:rPr lang="ja-JP" altLang="en-US" sz="3200" dirty="0" smtClean="0">
                <a:solidFill>
                  <a:prstClr val="black"/>
                </a:solidFill>
              </a:rPr>
              <a:t>かかった時間</a:t>
            </a:r>
            <a:endParaRPr lang="ja-JP" altLang="en-US" sz="2000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7085469" y="3063947"/>
            <a:ext cx="4778" cy="3026577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80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934" y="767337"/>
            <a:ext cx="5385233" cy="4193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高いところから下にボールを落とすとき</a:t>
            </a:r>
            <a:r>
              <a:rPr kumimoji="1" lang="ja-JP" altLang="en-US" sz="2800" dirty="0" smtClean="0"/>
              <a:t>、３秒後から</a:t>
            </a:r>
            <a:r>
              <a:rPr lang="ja-JP" altLang="en-US" sz="2800" dirty="0" smtClean="0"/>
              <a:t>５</a:t>
            </a:r>
            <a:r>
              <a:rPr kumimoji="1" lang="ja-JP" altLang="en-US" sz="2800" dirty="0" smtClean="0"/>
              <a:t>秒後</a:t>
            </a:r>
            <a:r>
              <a:rPr kumimoji="1" lang="ja-JP" altLang="en-US" sz="2800" dirty="0" smtClean="0"/>
              <a:t>までの平均の速さを求めなさい。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自由落下運動では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秒後の距離をｙｍとすると</a:t>
            </a:r>
            <a:endParaRPr kumimoji="1" lang="en-US" altLang="ja-JP" sz="2800" dirty="0" smtClean="0"/>
          </a:p>
          <a:p>
            <a:pPr marL="0" indent="0" algn="ctr">
              <a:buNone/>
            </a:pPr>
            <a:r>
              <a:rPr kumimoji="1" lang="ja-JP" altLang="en-US" sz="3600" dirty="0" smtClean="0">
                <a:solidFill>
                  <a:srgbClr val="FF0000"/>
                </a:solidFill>
              </a:rPr>
              <a:t>ｙ＝５ｘ</a:t>
            </a:r>
            <a:r>
              <a:rPr kumimoji="1" lang="en-US" altLang="ja-JP" sz="3600" baseline="30000" dirty="0" smtClean="0">
                <a:solidFill>
                  <a:srgbClr val="FF0000"/>
                </a:solidFill>
              </a:rPr>
              <a:t>2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/>
              <a:t>かかった</a:t>
            </a:r>
            <a:r>
              <a:rPr lang="ja-JP" altLang="en-US" sz="2800" dirty="0"/>
              <a:t>時間</a:t>
            </a:r>
            <a:r>
              <a:rPr lang="ja-JP" altLang="en-US" sz="2800" dirty="0" smtClean="0"/>
              <a:t>は　</a:t>
            </a:r>
            <a:r>
              <a:rPr lang="ja-JP" altLang="en-US" sz="2800" dirty="0" smtClean="0"/>
              <a:t>（　）－（　）＝（　）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その間の距離</a:t>
            </a:r>
            <a:r>
              <a:rPr kumimoji="1" lang="ja-JP" altLang="en-US" sz="2800" dirty="0" smtClean="0"/>
              <a:t>は　</a:t>
            </a:r>
            <a:r>
              <a:rPr kumimoji="1" lang="ja-JP" altLang="en-US" sz="2800" dirty="0" smtClean="0"/>
              <a:t>（　）－（　）＝（　）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ja-JP" altLang="en-US" sz="2800" baseline="30000" dirty="0"/>
          </a:p>
        </p:txBody>
      </p:sp>
      <p:sp>
        <p:nvSpPr>
          <p:cNvPr id="4" name="正方形/長方形 3"/>
          <p:cNvSpPr/>
          <p:nvPr/>
        </p:nvSpPr>
        <p:spPr>
          <a:xfrm>
            <a:off x="6588224" y="1421690"/>
            <a:ext cx="2555776" cy="543631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pic>
        <p:nvPicPr>
          <p:cNvPr id="2051" name="Picture 3" descr="C:\Users\teacher\AppData\Local\Microsoft\Windows\Temporary Internet Files\Content.IE5\TDXS22AE\MC900197588[1]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1" r="-1"/>
          <a:stretch/>
        </p:blipFill>
        <p:spPr bwMode="auto">
          <a:xfrm>
            <a:off x="6174549" y="762088"/>
            <a:ext cx="971689" cy="66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110816" y="1161700"/>
            <a:ext cx="321666" cy="326827"/>
          </a:xfrm>
          <a:prstGeom prst="rect">
            <a:avLst/>
          </a:prstGeom>
          <a:noFill/>
        </p:spPr>
      </p:pic>
      <p:cxnSp>
        <p:nvCxnSpPr>
          <p:cNvPr id="6" name="直線矢印コネクタ 5"/>
          <p:cNvCxnSpPr/>
          <p:nvPr/>
        </p:nvCxnSpPr>
        <p:spPr>
          <a:xfrm flipH="1">
            <a:off x="6246173" y="1592009"/>
            <a:ext cx="11529" cy="103272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6246170" y="3068960"/>
            <a:ext cx="4778" cy="302657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96869" y="2624729"/>
            <a:ext cx="321666" cy="326827"/>
          </a:xfrm>
          <a:prstGeom prst="rect">
            <a:avLst/>
          </a:prstGeom>
          <a:noFill/>
        </p:spPr>
      </p:pic>
      <p:pic>
        <p:nvPicPr>
          <p:cNvPr id="16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85337" y="6184700"/>
            <a:ext cx="321666" cy="326827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6612392" y="2557309"/>
            <a:ext cx="114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３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60394" y="6090524"/>
            <a:ext cx="1172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５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90000" y="1842747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（　）</a:t>
            </a:r>
            <a:r>
              <a:rPr kumimoji="1" lang="ja-JP" altLang="en-US" sz="2800" dirty="0" smtClean="0"/>
              <a:t>ｍ</a:t>
            </a:r>
            <a:endParaRPr kumimoji="1" lang="ja-JP" alt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5634346" y="1585103"/>
            <a:ext cx="1" cy="450542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958520" y="339787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　）ｍ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03909" y="414904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（　）ｍ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5553" y="111151"/>
            <a:ext cx="76209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平均の速さ</a:t>
            </a:r>
            <a:r>
              <a:rPr lang="ja-JP" altLang="en-US" sz="3200" dirty="0" smtClean="0">
                <a:solidFill>
                  <a:prstClr val="black"/>
                </a:solidFill>
              </a:rPr>
              <a:t>＝進んだ道のり</a:t>
            </a:r>
            <a:r>
              <a:rPr lang="en-US" altLang="ja-JP" sz="3200" dirty="0" smtClean="0">
                <a:solidFill>
                  <a:prstClr val="black"/>
                </a:solidFill>
              </a:rPr>
              <a:t>÷</a:t>
            </a:r>
            <a:r>
              <a:rPr lang="ja-JP" altLang="en-US" sz="3200" dirty="0" smtClean="0">
                <a:solidFill>
                  <a:prstClr val="black"/>
                </a:solidFill>
              </a:rPr>
              <a:t>かかった時間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正方形/長方形 33"/>
              <p:cNvSpPr/>
              <p:nvPr/>
            </p:nvSpPr>
            <p:spPr>
              <a:xfrm>
                <a:off x="95553" y="4955207"/>
                <a:ext cx="4679486" cy="1321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800" dirty="0" smtClean="0"/>
                  <a:t>平均の速さ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a:rPr lang="ja-JP" altLang="en-US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）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　）</m:t>
                        </m:r>
                      </m:den>
                    </m:f>
                    <m:r>
                      <a:rPr lang="ja-JP" alt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sz="2800" dirty="0" smtClean="0"/>
                  <a:t>（　　　）</a:t>
                </a:r>
                <a:endParaRPr lang="en-US" altLang="ja-JP" dirty="0" smtClean="0"/>
              </a:p>
              <a:p>
                <a:pPr algn="r"/>
                <a:r>
                  <a:rPr lang="ja-JP" altLang="en-US" sz="2800" u="sng" dirty="0" smtClean="0"/>
                  <a:t>秒速（　　　）ｍ</a:t>
                </a:r>
                <a:endParaRPr lang="ja-JP" altLang="en-US" sz="2800" u="sng" dirty="0"/>
              </a:p>
            </p:txBody>
          </p:sp>
        </mc:Choice>
        <mc:Fallback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53" y="4955207"/>
                <a:ext cx="4679486" cy="1321067"/>
              </a:xfrm>
              <a:prstGeom prst="rect">
                <a:avLst/>
              </a:prstGeom>
              <a:blipFill>
                <a:blip r:embed="rId4"/>
                <a:stretch>
                  <a:fillRect l="-2738" r="-2738" b="-96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正方形/長方形 34"/>
          <p:cNvSpPr/>
          <p:nvPr/>
        </p:nvSpPr>
        <p:spPr>
          <a:xfrm>
            <a:off x="338342" y="6249917"/>
            <a:ext cx="4051109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平均の速さ＝変化の割合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7085469" y="3063947"/>
            <a:ext cx="4778" cy="3026577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4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934" y="767337"/>
            <a:ext cx="5385233" cy="4193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高いところから下にボールを落とすとき</a:t>
            </a:r>
            <a:r>
              <a:rPr kumimoji="1" lang="ja-JP" altLang="en-US" sz="2800" dirty="0" smtClean="0"/>
              <a:t>、３秒後から</a:t>
            </a:r>
            <a:r>
              <a:rPr lang="ja-JP" altLang="en-US" sz="2800" dirty="0" smtClean="0"/>
              <a:t>５</a:t>
            </a:r>
            <a:r>
              <a:rPr kumimoji="1" lang="ja-JP" altLang="en-US" sz="2800" dirty="0" smtClean="0"/>
              <a:t>秒後</a:t>
            </a:r>
            <a:r>
              <a:rPr kumimoji="1" lang="ja-JP" altLang="en-US" sz="2800" dirty="0" smtClean="0"/>
              <a:t>までの平均の速さを求めなさい</a:t>
            </a:r>
            <a:r>
              <a:rPr kumimoji="1" lang="ja-JP" altLang="en-US" sz="2800" dirty="0" smtClean="0"/>
              <a:t>。</a:t>
            </a:r>
            <a:endParaRPr kumimoji="1"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6588224" y="1421690"/>
            <a:ext cx="2555776" cy="543631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pic>
        <p:nvPicPr>
          <p:cNvPr id="2051" name="Picture 3" descr="C:\Users\teacher\AppData\Local\Microsoft\Windows\Temporary Internet Files\Content.IE5\TDXS22AE\MC900197588[1]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1" r="-1"/>
          <a:stretch/>
        </p:blipFill>
        <p:spPr bwMode="auto">
          <a:xfrm>
            <a:off x="6174549" y="762088"/>
            <a:ext cx="971689" cy="66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110816" y="1161700"/>
            <a:ext cx="321666" cy="326827"/>
          </a:xfrm>
          <a:prstGeom prst="rect">
            <a:avLst/>
          </a:prstGeom>
          <a:noFill/>
        </p:spPr>
      </p:pic>
      <p:cxnSp>
        <p:nvCxnSpPr>
          <p:cNvPr id="6" name="直線矢印コネクタ 5"/>
          <p:cNvCxnSpPr/>
          <p:nvPr/>
        </p:nvCxnSpPr>
        <p:spPr>
          <a:xfrm flipH="1">
            <a:off x="6246173" y="1592009"/>
            <a:ext cx="11529" cy="103272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6246170" y="3068960"/>
            <a:ext cx="4778" cy="302657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96869" y="2624729"/>
            <a:ext cx="321666" cy="326827"/>
          </a:xfrm>
          <a:prstGeom prst="rect">
            <a:avLst/>
          </a:prstGeom>
          <a:noFill/>
        </p:spPr>
      </p:pic>
      <p:pic>
        <p:nvPicPr>
          <p:cNvPr id="16" name="Picture 2" descr="C:\Users\teacher\AppData\Local\Microsoft\Windows\Temporary Internet Files\Content.IE5\P3FATBQR\MP90043072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4" t="22515" r="26259" b="19999"/>
          <a:stretch/>
        </p:blipFill>
        <p:spPr bwMode="auto">
          <a:xfrm>
            <a:off x="6085337" y="6184700"/>
            <a:ext cx="321666" cy="326827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6612392" y="2557309"/>
            <a:ext cx="114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３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60394" y="6090524"/>
            <a:ext cx="1172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５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秒後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90000" y="1842747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（　）</a:t>
            </a:r>
            <a:r>
              <a:rPr kumimoji="1" lang="ja-JP" altLang="en-US" sz="2800" dirty="0" smtClean="0"/>
              <a:t>ｍ</a:t>
            </a:r>
            <a:endParaRPr kumimoji="1" lang="ja-JP" alt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5634346" y="1585103"/>
            <a:ext cx="1" cy="450542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958520" y="339787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　）ｍ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03909" y="4149045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（　）ｍ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5553" y="111151"/>
            <a:ext cx="76209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3200" dirty="0" smtClean="0"/>
              <a:t>平均の速さ</a:t>
            </a:r>
            <a:r>
              <a:rPr lang="ja-JP" altLang="en-US" sz="3200" dirty="0" smtClean="0">
                <a:solidFill>
                  <a:prstClr val="black"/>
                </a:solidFill>
              </a:rPr>
              <a:t>＝進んだ道のり</a:t>
            </a:r>
            <a:r>
              <a:rPr lang="en-US" altLang="ja-JP" sz="3200" dirty="0" smtClean="0">
                <a:solidFill>
                  <a:prstClr val="black"/>
                </a:solidFill>
              </a:rPr>
              <a:t>÷</a:t>
            </a:r>
            <a:r>
              <a:rPr lang="ja-JP" altLang="en-US" sz="3200" dirty="0" smtClean="0">
                <a:solidFill>
                  <a:prstClr val="black"/>
                </a:solidFill>
              </a:rPr>
              <a:t>かかった時間</a:t>
            </a:r>
            <a:endParaRPr lang="ja-JP" altLang="en-US" sz="2000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7085469" y="3063947"/>
            <a:ext cx="4778" cy="3026577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63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334</Words>
  <Application>Microsoft Office PowerPoint</Application>
  <PresentationFormat>画面に合わせる (4:3)</PresentationFormat>
  <Paragraphs>72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游ゴシック</vt:lpstr>
      <vt:lpstr>Arial</vt:lpstr>
      <vt:lpstr>Calibri</vt:lpstr>
      <vt:lpstr>Cambria Math</vt:lpstr>
      <vt:lpstr>Office ​​テーマ</vt:lpstr>
      <vt:lpstr>2乗に比例する関数 平均の速さ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45</cp:revision>
  <dcterms:created xsi:type="dcterms:W3CDTF">2013-10-07T04:45:30Z</dcterms:created>
  <dcterms:modified xsi:type="dcterms:W3CDTF">2016-10-13T00:59:13Z</dcterms:modified>
</cp:coreProperties>
</file>