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6" r:id="rId3"/>
    <p:sldId id="280" r:id="rId4"/>
    <p:sldId id="281" r:id="rId5"/>
    <p:sldId id="282" r:id="rId6"/>
    <p:sldId id="283" r:id="rId7"/>
    <p:sldId id="285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70" d="100"/>
          <a:sy n="70" d="100"/>
        </p:scale>
        <p:origin x="-130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0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2016/10/12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関数ｙ＝ａｘ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の変化の割合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640960" cy="5904656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「関数</a:t>
            </a:r>
            <a:r>
              <a:rPr lang="ja-JP" altLang="en-US" sz="2800" dirty="0">
                <a:solidFill>
                  <a:schemeClr val="tx1"/>
                </a:solidFill>
              </a:rPr>
              <a:t>ｙ＝ａｘ</a:t>
            </a:r>
            <a:r>
              <a:rPr lang="en-US" altLang="ja-JP" sz="2800" baseline="30000" dirty="0">
                <a:solidFill>
                  <a:schemeClr val="tx1"/>
                </a:solidFill>
              </a:rPr>
              <a:t>2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の値の変化の割合について理解する。」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これまでの関数の変化の割合について確認する。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乗に比例する関数の変化の様子について調べる。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y=ax</a:t>
            </a:r>
            <a:r>
              <a:rPr lang="en-US" altLang="ja-JP" sz="2800" baseline="30000" dirty="0" smtClean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変化の割合を求める。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変化の割合についてまとめ、練習問題をする。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本時</a:t>
            </a:r>
            <a:r>
              <a:rPr lang="ja-JP" altLang="en-US" sz="2800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する。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0"/>
                <a:ext cx="8820472" cy="6741368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ja-JP" altLang="ja-JP" sz="2000" dirty="0" smtClean="0"/>
                  <a:t>一次関数の変化の割合</a:t>
                </a:r>
                <a:r>
                  <a:rPr lang="ja-JP" altLang="en-US" sz="2000" dirty="0" smtClean="0"/>
                  <a:t>確認テスト</a:t>
                </a:r>
                <a:endParaRPr lang="en-US" altLang="ja-JP" sz="2000" dirty="0" smtClean="0"/>
              </a:p>
              <a:p>
                <a:pPr marL="0" indent="0" algn="ctr">
                  <a:buNone/>
                </a:pPr>
                <a:endParaRPr lang="ja-JP" altLang="ja-JP" sz="1800" dirty="0"/>
              </a:p>
              <a:p>
                <a:pPr marL="0" indent="0">
                  <a:buNone/>
                </a:pPr>
                <a:r>
                  <a:rPr lang="ja-JP" altLang="ja-JP" sz="2000" dirty="0"/>
                  <a:t>１　変化の割合を</a:t>
                </a:r>
                <a:r>
                  <a:rPr lang="ja-JP" altLang="ja-JP" sz="2000" dirty="0" smtClean="0"/>
                  <a:t>求める</a:t>
                </a:r>
                <a:r>
                  <a:rPr lang="ja-JP" altLang="en-US" sz="2000" dirty="0" smtClean="0"/>
                  <a:t>次</a:t>
                </a:r>
                <a:r>
                  <a:rPr lang="ja-JP" altLang="ja-JP" sz="2000" dirty="0" smtClean="0"/>
                  <a:t>の</a:t>
                </a:r>
                <a:r>
                  <a:rPr lang="ja-JP" altLang="ja-JP" sz="2000" dirty="0"/>
                  <a:t>式の</a:t>
                </a:r>
                <a:r>
                  <a:rPr lang="en-US" altLang="ja-JP" sz="2000" dirty="0"/>
                  <a:t>(</a:t>
                </a:r>
                <a:r>
                  <a:rPr lang="ja-JP" altLang="ja-JP" sz="2000" dirty="0"/>
                  <a:t>　　</a:t>
                </a:r>
                <a:r>
                  <a:rPr lang="en-US" altLang="ja-JP" sz="2000" dirty="0"/>
                  <a:t>)</a:t>
                </a:r>
                <a:r>
                  <a:rPr lang="ja-JP" altLang="ja-JP" sz="2000" dirty="0"/>
                  <a:t>に、当てはまる言葉や記号をかきなさい</a:t>
                </a:r>
                <a:r>
                  <a:rPr lang="ja-JP" altLang="ja-JP" sz="2000" dirty="0" smtClean="0"/>
                  <a:t>。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ja-JP" altLang="ja-JP" sz="2000" dirty="0"/>
                  <a:t>　変化の割合＝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400" i="1"/>
                        </m:ctrlPr>
                      </m:fPr>
                      <m:num>
                        <m:r>
                          <a:rPr lang="en-US" altLang="ja-JP" sz="2400" i="1"/>
                          <m:t>(</m:t>
                        </m:r>
                        <m:r>
                          <a:rPr lang="ja-JP" altLang="ja-JP" sz="2400" i="1"/>
                          <m:t>　　　　　　　</m:t>
                        </m:r>
                        <m:r>
                          <a:rPr lang="ja-JP" altLang="en-US" sz="2400" b="0" i="1" smtClean="0">
                            <a:latin typeface="Cambria Math"/>
                          </a:rPr>
                          <m:t>　　</m:t>
                        </m:r>
                        <m:r>
                          <a:rPr lang="ja-JP" altLang="ja-JP" sz="2400" i="1"/>
                          <m:t>　</m:t>
                        </m:r>
                        <m:r>
                          <a:rPr lang="en-US" altLang="ja-JP" sz="2400" i="1"/>
                          <m:t>)</m:t>
                        </m:r>
                      </m:num>
                      <m:den>
                        <m:r>
                          <a:rPr lang="en-US" altLang="ja-JP" sz="2400" i="1"/>
                          <m:t>(</m:t>
                        </m:r>
                        <m:r>
                          <a:rPr lang="ja-JP" altLang="ja-JP" sz="2400" i="1"/>
                          <m:t>　　　　　　　</m:t>
                        </m:r>
                        <m:r>
                          <a:rPr lang="ja-JP" altLang="en-US" sz="2400" b="0" i="1" smtClean="0">
                            <a:latin typeface="Cambria Math"/>
                          </a:rPr>
                          <m:t>　　</m:t>
                        </m:r>
                        <m:r>
                          <a:rPr lang="ja-JP" altLang="ja-JP" sz="2400" i="1"/>
                          <m:t>　</m:t>
                        </m:r>
                        <m:r>
                          <a:rPr lang="en-US" altLang="ja-JP" sz="2400" i="1"/>
                          <m:t>)</m:t>
                        </m:r>
                      </m:den>
                    </m:f>
                  </m:oMath>
                </a14:m>
                <a:r>
                  <a:rPr lang="ja-JP" altLang="ja-JP" sz="2000" dirty="0"/>
                  <a:t>＝</a:t>
                </a:r>
                <a:r>
                  <a:rPr lang="en-US" altLang="ja-JP" sz="2000" dirty="0"/>
                  <a:t>(</a:t>
                </a:r>
                <a:r>
                  <a:rPr lang="ja-JP" altLang="ja-JP" sz="2000" dirty="0"/>
                  <a:t>　　</a:t>
                </a:r>
                <a:r>
                  <a:rPr lang="ja-JP" altLang="en-US" sz="2000" dirty="0" smtClean="0"/>
                  <a:t>　　</a:t>
                </a:r>
                <a:r>
                  <a:rPr lang="en-US" altLang="ja-JP" sz="2000" dirty="0" smtClean="0"/>
                  <a:t>)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ja-JP" altLang="ja-JP" sz="2000" dirty="0"/>
                  <a:t>　一次関数ｙ＝ａｘ＋</a:t>
                </a:r>
                <a:r>
                  <a:rPr lang="ja-JP" altLang="ja-JP" sz="2000" dirty="0" err="1"/>
                  <a:t>ｂ</a:t>
                </a:r>
                <a:r>
                  <a:rPr lang="ja-JP" altLang="ja-JP" sz="2000" dirty="0"/>
                  <a:t>の変化の割合は</a:t>
                </a:r>
                <a:r>
                  <a:rPr lang="en-US" altLang="ja-JP" sz="2000" dirty="0"/>
                  <a:t>(</a:t>
                </a:r>
                <a:r>
                  <a:rPr lang="ja-JP" altLang="ja-JP" sz="2000" dirty="0"/>
                  <a:t>　　</a:t>
                </a:r>
                <a:r>
                  <a:rPr lang="ja-JP" altLang="en-US" sz="2000" dirty="0" smtClean="0"/>
                  <a:t>　</a:t>
                </a:r>
                <a:r>
                  <a:rPr lang="ja-JP" altLang="ja-JP" sz="2000" dirty="0"/>
                  <a:t>　</a:t>
                </a:r>
                <a:r>
                  <a:rPr lang="en-US" altLang="ja-JP" sz="2000" dirty="0"/>
                  <a:t>)</a:t>
                </a:r>
                <a:r>
                  <a:rPr lang="ja-JP" altLang="ja-JP" sz="2000" dirty="0"/>
                  <a:t>で、</a:t>
                </a:r>
                <a:r>
                  <a:rPr lang="en-US" altLang="ja-JP" sz="2000" dirty="0" smtClean="0"/>
                  <a:t>(</a:t>
                </a:r>
                <a:r>
                  <a:rPr lang="ja-JP" altLang="en-US" sz="2000" dirty="0" smtClean="0"/>
                  <a:t>　　</a:t>
                </a:r>
                <a:r>
                  <a:rPr lang="ja-JP" altLang="ja-JP" sz="2000" dirty="0"/>
                  <a:t>　　</a:t>
                </a:r>
                <a:r>
                  <a:rPr lang="en-US" altLang="ja-JP" sz="2000" dirty="0"/>
                  <a:t>)</a:t>
                </a:r>
                <a:r>
                  <a:rPr lang="ja-JP" altLang="ja-JP" sz="2000" dirty="0"/>
                  <a:t>に等しい</a:t>
                </a:r>
                <a:r>
                  <a:rPr lang="ja-JP" altLang="ja-JP" sz="2000" dirty="0" smtClean="0"/>
                  <a:t>。</a:t>
                </a:r>
                <a:endParaRPr lang="ja-JP" altLang="ja-JP" sz="2000" dirty="0"/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r>
                  <a:rPr lang="ja-JP" altLang="ja-JP" sz="2000" dirty="0" smtClean="0"/>
                  <a:t>２</a:t>
                </a:r>
                <a:r>
                  <a:rPr lang="ja-JP" altLang="ja-JP" sz="2000" dirty="0"/>
                  <a:t>　</a:t>
                </a:r>
                <a:r>
                  <a:rPr lang="en-US" altLang="ja-JP" sz="2000" dirty="0"/>
                  <a:t>x</a:t>
                </a:r>
                <a:r>
                  <a:rPr lang="ja-JP" altLang="ja-JP" sz="2000" dirty="0"/>
                  <a:t>の増加量が</a:t>
                </a:r>
                <a:r>
                  <a:rPr lang="en-US" altLang="ja-JP" sz="2000" dirty="0"/>
                  <a:t>3</a:t>
                </a:r>
                <a:r>
                  <a:rPr lang="ja-JP" altLang="ja-JP" sz="2000" dirty="0"/>
                  <a:t>で、</a:t>
                </a:r>
                <a:r>
                  <a:rPr lang="en-US" altLang="ja-JP" sz="2000" dirty="0"/>
                  <a:t>y</a:t>
                </a:r>
                <a:r>
                  <a:rPr lang="ja-JP" altLang="ja-JP" sz="2000" dirty="0"/>
                  <a:t>の増加量が－</a:t>
                </a:r>
                <a:r>
                  <a:rPr lang="en-US" altLang="ja-JP" sz="2000" dirty="0"/>
                  <a:t>15</a:t>
                </a:r>
                <a:r>
                  <a:rPr lang="ja-JP" altLang="ja-JP" sz="2000" dirty="0"/>
                  <a:t>のときの変化の割合を求めなさい。　 </a:t>
                </a:r>
              </a:p>
              <a:p>
                <a:pPr marL="0" indent="0">
                  <a:buNone/>
                </a:pPr>
                <a:r>
                  <a:rPr lang="en-US" altLang="ja-JP" sz="2000" dirty="0"/>
                  <a:t>  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en-US" altLang="ja-JP" sz="2000" dirty="0"/>
                  <a:t> 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ja-JP" altLang="ja-JP" sz="2000" dirty="0"/>
                  <a:t>３　変化の割合が</a:t>
                </a:r>
                <a:r>
                  <a:rPr lang="en-US" altLang="ja-JP" sz="2000" dirty="0"/>
                  <a:t>4</a:t>
                </a:r>
                <a:r>
                  <a:rPr lang="ja-JP" altLang="ja-JP" sz="2000" dirty="0"/>
                  <a:t>で、</a:t>
                </a:r>
                <a:r>
                  <a:rPr lang="en-US" altLang="ja-JP" sz="2000" dirty="0"/>
                  <a:t>x</a:t>
                </a:r>
                <a:r>
                  <a:rPr lang="ja-JP" altLang="ja-JP" sz="2000" dirty="0"/>
                  <a:t>の増加量が</a:t>
                </a:r>
                <a:r>
                  <a:rPr lang="en-US" altLang="ja-JP" sz="2000" dirty="0"/>
                  <a:t>5</a:t>
                </a:r>
                <a:r>
                  <a:rPr lang="ja-JP" altLang="ja-JP" sz="2000" dirty="0"/>
                  <a:t>のときの</a:t>
                </a:r>
                <a:r>
                  <a:rPr lang="en-US" altLang="ja-JP" sz="2000" dirty="0"/>
                  <a:t>y</a:t>
                </a:r>
                <a:r>
                  <a:rPr lang="ja-JP" altLang="ja-JP" sz="2000" dirty="0"/>
                  <a:t>の増加量を求めなさい。</a:t>
                </a:r>
              </a:p>
              <a:p>
                <a:pPr marL="0" indent="0">
                  <a:buNone/>
                </a:pPr>
                <a:r>
                  <a:rPr lang="en-US" altLang="ja-JP" sz="2000" dirty="0"/>
                  <a:t> 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en-US" altLang="ja-JP" sz="2000" dirty="0"/>
                  <a:t> 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en-US" altLang="ja-JP" sz="2000" dirty="0"/>
                  <a:t> </a:t>
                </a:r>
                <a:endParaRPr lang="ja-JP" altLang="ja-JP" sz="2000" dirty="0"/>
              </a:p>
              <a:p>
                <a:pPr marL="0" indent="0">
                  <a:buNone/>
                </a:pPr>
                <a:r>
                  <a:rPr lang="ja-JP" altLang="ja-JP" sz="2000" dirty="0"/>
                  <a:t>４　一次関数</a:t>
                </a:r>
                <a:r>
                  <a:rPr lang="en-US" altLang="ja-JP" sz="2000" dirty="0"/>
                  <a:t>y = 5x + 2</a:t>
                </a:r>
                <a:r>
                  <a:rPr lang="ja-JP" altLang="ja-JP" sz="2000" dirty="0"/>
                  <a:t>　で　</a:t>
                </a:r>
                <a:r>
                  <a:rPr lang="en-US" altLang="ja-JP" sz="2000" dirty="0"/>
                  <a:t>x</a:t>
                </a:r>
                <a:r>
                  <a:rPr lang="ja-JP" altLang="ja-JP" sz="2000" dirty="0"/>
                  <a:t>の増加量が</a:t>
                </a:r>
                <a:r>
                  <a:rPr lang="en-US" altLang="ja-JP" sz="2000" dirty="0"/>
                  <a:t>3</a:t>
                </a:r>
                <a:r>
                  <a:rPr lang="ja-JP" altLang="ja-JP" sz="2000" dirty="0"/>
                  <a:t>のときの</a:t>
                </a:r>
                <a:r>
                  <a:rPr lang="en-US" altLang="ja-JP" sz="2000" dirty="0"/>
                  <a:t>y</a:t>
                </a:r>
                <a:r>
                  <a:rPr lang="ja-JP" altLang="ja-JP" sz="2000" dirty="0"/>
                  <a:t>の増加量を求めなさい。 </a:t>
                </a:r>
                <a:endParaRPr kumimoji="1" lang="ja-JP" altLang="en-US" sz="20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0"/>
                <a:ext cx="8820472" cy="6741368"/>
              </a:xfrm>
              <a:blipFill rotWithShape="1">
                <a:blip r:embed="rId2"/>
                <a:stretch>
                  <a:fillRect l="-691" t="-7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9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7397" y="163228"/>
            <a:ext cx="6428363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2</a:t>
            </a:r>
            <a:r>
              <a:rPr kumimoji="1" lang="ja-JP" altLang="en-US" sz="4000" dirty="0" smtClean="0"/>
              <a:t>年　一次関数の変化の割合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0034" y="1357298"/>
            <a:ext cx="2045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ｙ＝３ｘ－４</a:t>
            </a:r>
            <a:endParaRPr kumimoji="1" lang="ja-JP" altLang="en-US" sz="3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105150" y="1517650"/>
          <a:ext cx="5156200" cy="471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</a:tblGrid>
              <a:tr h="4711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 rot="5400000">
            <a:off x="4016375" y="3051175"/>
            <a:ext cx="4711700" cy="16446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549900" y="939800"/>
            <a:ext cx="41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Ｙ</a:t>
            </a:r>
            <a:endParaRPr kumimoji="1" lang="ja-JP" altLang="en-US" sz="2800" dirty="0"/>
          </a:p>
        </p:txBody>
      </p:sp>
      <p:grpSp>
        <p:nvGrpSpPr>
          <p:cNvPr id="5" name="グループ化 25"/>
          <p:cNvGrpSpPr/>
          <p:nvPr/>
        </p:nvGrpSpPr>
        <p:grpSpPr>
          <a:xfrm>
            <a:off x="3105150" y="1739900"/>
            <a:ext cx="4906552" cy="4257020"/>
            <a:chOff x="3105150" y="1739900"/>
            <a:chExt cx="4906552" cy="425702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327650" y="37846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Ｏ</a:t>
              </a:r>
              <a:endParaRPr kumimoji="1" lang="ja-JP" altLang="en-US" sz="28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594600" y="37846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４</a:t>
              </a:r>
              <a:endParaRPr kumimoji="1" lang="ja-JP" altLang="en-US" sz="28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327650" y="17399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４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105150" y="3829050"/>
              <a:ext cx="844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－４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972050" y="5473700"/>
              <a:ext cx="844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－４</a:t>
              </a:r>
              <a:endParaRPr kumimoji="1" lang="ja-JP" altLang="en-US" sz="28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8305800" y="3606800"/>
            <a:ext cx="41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Ｘ</a:t>
            </a:r>
            <a:endParaRPr kumimoji="1" lang="ja-JP" altLang="en-US" sz="2800" dirty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5683250" y="5784850"/>
            <a:ext cx="5778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5400000" flipH="1" flipV="1">
            <a:off x="5527675" y="5095875"/>
            <a:ext cx="13779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6172200" y="4361656"/>
            <a:ext cx="5778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rot="5400000" flipH="1" flipV="1">
            <a:off x="6016625" y="3672681"/>
            <a:ext cx="13779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6705600" y="2939256"/>
            <a:ext cx="5778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rot="5400000" flipH="1" flipV="1">
            <a:off x="6550025" y="2250281"/>
            <a:ext cx="13779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27397" y="2370663"/>
            <a:ext cx="3048459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u="sng" dirty="0" smtClean="0"/>
              <a:t>y</a:t>
            </a:r>
            <a:r>
              <a:rPr lang="ja-JP" altLang="en-US" sz="3200" u="sng" dirty="0" smtClean="0"/>
              <a:t>の増加量</a:t>
            </a:r>
            <a:endParaRPr lang="en-US" altLang="ja-JP" sz="3200" u="sng" dirty="0" smtClean="0"/>
          </a:p>
          <a:p>
            <a:r>
              <a:rPr lang="en-US" altLang="ja-JP" sz="3200" dirty="0" smtClean="0"/>
              <a:t>x</a:t>
            </a:r>
            <a:r>
              <a:rPr lang="ja-JP" altLang="en-US" sz="3200" dirty="0" smtClean="0"/>
              <a:t>の増加量</a:t>
            </a:r>
            <a:endParaRPr lang="en-US" altLang="ja-JP" sz="3200" dirty="0" smtClean="0"/>
          </a:p>
          <a:p>
            <a:endParaRPr kumimoji="1" lang="en-US" altLang="ja-JP" sz="3200" dirty="0" smtClean="0"/>
          </a:p>
          <a:p>
            <a:r>
              <a:rPr lang="ja-JP" altLang="en-US" sz="3200" dirty="0" smtClean="0"/>
              <a:t>は一定で、傾きａに等しい</a:t>
            </a:r>
            <a:endParaRPr kumimoji="1" lang="ja-JP" altLang="en-US" sz="32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72150" y="574040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261100" y="489585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３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61100" y="436245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38950" y="294005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50050" y="347345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３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283450" y="20066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３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7224877"/>
      </p:ext>
    </p:extLst>
  </p:cSld>
  <p:clrMapOvr>
    <a:masterClrMapping/>
  </p:clrMapOvr>
  <p:transition advTm="4340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5" grpId="0" uiExpand="1" build="p" animBg="1"/>
      <p:bldP spid="24" grpId="0"/>
      <p:bldP spid="25" grpId="0"/>
      <p:bldP spid="27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13" y="213796"/>
            <a:ext cx="2324675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</a:t>
            </a:r>
            <a:r>
              <a:rPr kumimoji="1" lang="ja-JP" altLang="en-US" sz="4000" dirty="0" smtClean="0"/>
              <a:t>年　比例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0034" y="1357298"/>
            <a:ext cx="129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ｙ＝２ｘ</a:t>
            </a:r>
            <a:endParaRPr kumimoji="1" lang="ja-JP" altLang="en-US" sz="3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105150" y="1517650"/>
          <a:ext cx="5156200" cy="471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</a:tblGrid>
              <a:tr h="4711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 rot="5400000">
            <a:off x="3349625" y="2606675"/>
            <a:ext cx="4667250" cy="2578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549900" y="939800"/>
            <a:ext cx="41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Ｙ</a:t>
            </a:r>
            <a:endParaRPr kumimoji="1" lang="ja-JP" altLang="en-US" sz="2800" dirty="0"/>
          </a:p>
        </p:txBody>
      </p:sp>
      <p:grpSp>
        <p:nvGrpSpPr>
          <p:cNvPr id="5" name="グループ化 25"/>
          <p:cNvGrpSpPr/>
          <p:nvPr/>
        </p:nvGrpSpPr>
        <p:grpSpPr>
          <a:xfrm>
            <a:off x="3105150" y="1739900"/>
            <a:ext cx="4906552" cy="4257020"/>
            <a:chOff x="3105150" y="1739900"/>
            <a:chExt cx="4906552" cy="425702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327650" y="37846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Ｏ</a:t>
              </a:r>
              <a:endParaRPr kumimoji="1" lang="ja-JP" altLang="en-US" sz="28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594600" y="37846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４</a:t>
              </a:r>
              <a:endParaRPr kumimoji="1" lang="ja-JP" altLang="en-US" sz="28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327650" y="17399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４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105150" y="3829050"/>
              <a:ext cx="844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－４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972050" y="5473700"/>
              <a:ext cx="844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－４</a:t>
              </a:r>
              <a:endParaRPr kumimoji="1" lang="ja-JP" altLang="en-US" sz="28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8305800" y="3606800"/>
            <a:ext cx="41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Ｘ</a:t>
            </a:r>
            <a:endParaRPr kumimoji="1" lang="ja-JP" altLang="en-US" sz="2800" dirty="0"/>
          </a:p>
        </p:txBody>
      </p:sp>
      <p:grpSp>
        <p:nvGrpSpPr>
          <p:cNvPr id="7" name="グループ化 41"/>
          <p:cNvGrpSpPr/>
          <p:nvPr/>
        </p:nvGrpSpPr>
        <p:grpSpPr>
          <a:xfrm>
            <a:off x="6172200" y="1962150"/>
            <a:ext cx="577850" cy="978694"/>
            <a:chOff x="5683250" y="4407694"/>
            <a:chExt cx="577850" cy="1378744"/>
          </a:xfrm>
        </p:grpSpPr>
        <p:cxnSp>
          <p:nvCxnSpPr>
            <p:cNvPr id="43" name="直線矢印コネクタ 42"/>
            <p:cNvCxnSpPr/>
            <p:nvPr/>
          </p:nvCxnSpPr>
          <p:spPr>
            <a:xfrm>
              <a:off x="5683250" y="5784850"/>
              <a:ext cx="57785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rot="5400000" flipH="1" flipV="1">
              <a:off x="5527675" y="5095875"/>
              <a:ext cx="137795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/>
          <p:cNvSpPr txBox="1"/>
          <p:nvPr/>
        </p:nvSpPr>
        <p:spPr>
          <a:xfrm>
            <a:off x="179513" y="2110770"/>
            <a:ext cx="2645196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比例は一次関数の特別な場合なので</a:t>
            </a:r>
            <a:endParaRPr kumimoji="1"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変化</a:t>
            </a:r>
            <a:r>
              <a:rPr lang="ja-JP" altLang="en-US" sz="3200" dirty="0"/>
              <a:t>の割合は一定</a:t>
            </a:r>
            <a:endParaRPr kumimoji="1" lang="ja-JP" altLang="en-US" sz="3200" dirty="0" smtClean="0"/>
          </a:p>
        </p:txBody>
      </p:sp>
      <p:grpSp>
        <p:nvGrpSpPr>
          <p:cNvPr id="8" name="グループ化 41"/>
          <p:cNvGrpSpPr/>
          <p:nvPr/>
        </p:nvGrpSpPr>
        <p:grpSpPr>
          <a:xfrm>
            <a:off x="5683250" y="2895600"/>
            <a:ext cx="577850" cy="978694"/>
            <a:chOff x="5683250" y="4407694"/>
            <a:chExt cx="577850" cy="1378744"/>
          </a:xfrm>
        </p:grpSpPr>
        <p:cxnSp>
          <p:nvCxnSpPr>
            <p:cNvPr id="33" name="直線矢印コネクタ 32"/>
            <p:cNvCxnSpPr/>
            <p:nvPr/>
          </p:nvCxnSpPr>
          <p:spPr>
            <a:xfrm>
              <a:off x="5683250" y="5784850"/>
              <a:ext cx="57785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/>
            <p:nvPr/>
          </p:nvCxnSpPr>
          <p:spPr>
            <a:xfrm rot="5400000" flipH="1" flipV="1">
              <a:off x="5527675" y="5095875"/>
              <a:ext cx="137795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41"/>
          <p:cNvGrpSpPr/>
          <p:nvPr/>
        </p:nvGrpSpPr>
        <p:grpSpPr>
          <a:xfrm>
            <a:off x="5149850" y="3873500"/>
            <a:ext cx="577850" cy="978694"/>
            <a:chOff x="5683250" y="4407694"/>
            <a:chExt cx="577850" cy="1378744"/>
          </a:xfrm>
        </p:grpSpPr>
        <p:cxnSp>
          <p:nvCxnSpPr>
            <p:cNvPr id="37" name="直線矢印コネクタ 36"/>
            <p:cNvCxnSpPr/>
            <p:nvPr/>
          </p:nvCxnSpPr>
          <p:spPr>
            <a:xfrm>
              <a:off x="5683250" y="5784850"/>
              <a:ext cx="57785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 rot="5400000" flipH="1" flipV="1">
              <a:off x="5527675" y="5095875"/>
              <a:ext cx="137795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5238750" y="485140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27700" y="387350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05550" y="294005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683250" y="436245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２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6650" y="338455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２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661150" y="240665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２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0427458"/>
      </p:ext>
    </p:extLst>
  </p:cSld>
  <p:clrMapOvr>
    <a:masterClrMapping/>
  </p:clrMapOvr>
  <p:transition advTm="215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5" grpId="0" uiExpand="1" build="p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9902" y="116632"/>
            <a:ext cx="2837636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</a:t>
            </a:r>
            <a:r>
              <a:rPr kumimoji="1" lang="ja-JP" altLang="en-US" sz="4000" dirty="0" smtClean="0"/>
              <a:t>年　反比例</a:t>
            </a:r>
            <a:endParaRPr kumimoji="1"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00034" y="1295400"/>
                <a:ext cx="1325812" cy="1050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44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kumimoji="1" lang="ja-JP" altLang="en-US" sz="4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1" lang="ja-JP" altLang="en-US" sz="3200" dirty="0" smtClean="0"/>
                  <a:t>　</a:t>
                </a:r>
                <a:endParaRPr kumimoji="1" lang="en-US" altLang="ja-JP" sz="3200" dirty="0" smtClean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34" y="1295400"/>
                <a:ext cx="1325812" cy="1050609"/>
              </a:xfrm>
              <a:prstGeom prst="rect">
                <a:avLst/>
              </a:prstGeom>
              <a:blipFill rotWithShape="1">
                <a:blip r:embed="rId3"/>
                <a:stretch>
                  <a:fillRect l="-114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105150" y="1517650"/>
          <a:ext cx="5156200" cy="471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  <a:gridCol w="515620"/>
              </a:tblGrid>
              <a:tr h="4711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17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549900" y="939800"/>
            <a:ext cx="41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Ｙ</a:t>
            </a:r>
            <a:endParaRPr kumimoji="1" lang="ja-JP" altLang="en-US" sz="2800" dirty="0"/>
          </a:p>
        </p:txBody>
      </p:sp>
      <p:grpSp>
        <p:nvGrpSpPr>
          <p:cNvPr id="5" name="グループ化 25"/>
          <p:cNvGrpSpPr/>
          <p:nvPr/>
        </p:nvGrpSpPr>
        <p:grpSpPr>
          <a:xfrm>
            <a:off x="3105150" y="1739900"/>
            <a:ext cx="4906552" cy="4257020"/>
            <a:chOff x="3105150" y="1739900"/>
            <a:chExt cx="4906552" cy="425702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327650" y="37846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Ｏ</a:t>
              </a:r>
              <a:endParaRPr kumimoji="1" lang="ja-JP" altLang="en-US" sz="28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594600" y="37846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４</a:t>
              </a:r>
              <a:endParaRPr kumimoji="1" lang="ja-JP" altLang="en-US" sz="28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327650" y="1739900"/>
              <a:ext cx="4171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４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105150" y="3829050"/>
              <a:ext cx="844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－４</a:t>
              </a:r>
              <a:endParaRPr kumimoji="1" lang="ja-JP" altLang="en-US" sz="2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972050" y="5473700"/>
              <a:ext cx="8445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－４</a:t>
              </a:r>
              <a:endParaRPr kumimoji="1" lang="ja-JP" altLang="en-US" sz="28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8305800" y="3606800"/>
            <a:ext cx="41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Ｘ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9512" y="2768937"/>
            <a:ext cx="2736304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反比例のように変化の割合が一定でない関数もある</a:t>
            </a:r>
            <a:endParaRPr kumimoji="1" lang="ja-JP" altLang="en-US" sz="3200" dirty="0" smtClean="0"/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6172200" y="2006600"/>
            <a:ext cx="577850" cy="11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16200000" flipH="1">
            <a:off x="6216535" y="2495435"/>
            <a:ext cx="97813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フリーフォーム 23"/>
          <p:cNvSpPr/>
          <p:nvPr/>
        </p:nvSpPr>
        <p:spPr>
          <a:xfrm>
            <a:off x="6083299" y="1517650"/>
            <a:ext cx="2167083" cy="2015259"/>
          </a:xfrm>
          <a:custGeom>
            <a:avLst/>
            <a:gdLst>
              <a:gd name="connsiteX0" fmla="*/ 0 w 2182091"/>
              <a:gd name="connsiteY0" fmla="*/ 0 h 1953491"/>
              <a:gd name="connsiteX1" fmla="*/ 623454 w 2182091"/>
              <a:gd name="connsiteY1" fmla="*/ 1371600 h 1953491"/>
              <a:gd name="connsiteX2" fmla="*/ 2182091 w 2182091"/>
              <a:gd name="connsiteY2" fmla="*/ 1953491 h 1953491"/>
              <a:gd name="connsiteX3" fmla="*/ 2182091 w 2182091"/>
              <a:gd name="connsiteY3" fmla="*/ 1953491 h 195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2091" h="1953491">
                <a:moveTo>
                  <a:pt x="0" y="0"/>
                </a:moveTo>
                <a:cubicBezTo>
                  <a:pt x="129886" y="523009"/>
                  <a:pt x="259772" y="1046018"/>
                  <a:pt x="623454" y="1371600"/>
                </a:cubicBezTo>
                <a:cubicBezTo>
                  <a:pt x="987136" y="1697182"/>
                  <a:pt x="2182091" y="1953491"/>
                  <a:pt x="2182091" y="1953491"/>
                </a:cubicBezTo>
                <a:lnTo>
                  <a:pt x="2182091" y="1953491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 rot="10800000">
            <a:off x="3105150" y="4229100"/>
            <a:ext cx="2167083" cy="2015259"/>
          </a:xfrm>
          <a:custGeom>
            <a:avLst/>
            <a:gdLst>
              <a:gd name="connsiteX0" fmla="*/ 0 w 2182091"/>
              <a:gd name="connsiteY0" fmla="*/ 0 h 1953491"/>
              <a:gd name="connsiteX1" fmla="*/ 623454 w 2182091"/>
              <a:gd name="connsiteY1" fmla="*/ 1371600 h 1953491"/>
              <a:gd name="connsiteX2" fmla="*/ 2182091 w 2182091"/>
              <a:gd name="connsiteY2" fmla="*/ 1953491 h 1953491"/>
              <a:gd name="connsiteX3" fmla="*/ 2182091 w 2182091"/>
              <a:gd name="connsiteY3" fmla="*/ 1953491 h 195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2091" h="1953491">
                <a:moveTo>
                  <a:pt x="0" y="0"/>
                </a:moveTo>
                <a:cubicBezTo>
                  <a:pt x="129886" y="523009"/>
                  <a:pt x="259772" y="1046018"/>
                  <a:pt x="623454" y="1371600"/>
                </a:cubicBezTo>
                <a:cubicBezTo>
                  <a:pt x="987136" y="1697182"/>
                  <a:pt x="2182091" y="1953491"/>
                  <a:pt x="2182091" y="1953491"/>
                </a:cubicBezTo>
                <a:lnTo>
                  <a:pt x="2182091" y="1953491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6693279" y="2923666"/>
            <a:ext cx="555625" cy="3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6200000" flipH="1">
            <a:off x="7070580" y="3064015"/>
            <a:ext cx="336841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7259374" y="2650010"/>
                <a:ext cx="396262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kumimoji="1" lang="en-US" altLang="ja-JP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kumimoji="1" lang="ja-JP" alt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374" y="2650010"/>
                <a:ext cx="396262" cy="6705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/>
          <p:cNvSpPr txBox="1"/>
          <p:nvPr/>
        </p:nvSpPr>
        <p:spPr>
          <a:xfrm>
            <a:off x="6661150" y="2051050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0000"/>
                </a:solidFill>
              </a:rPr>
              <a:t>-2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61100" y="151765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0000"/>
                </a:solidFill>
              </a:rPr>
              <a:t>1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774564" y="244796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0000"/>
                </a:solidFill>
              </a:rPr>
              <a:t>1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2359819"/>
      </p:ext>
    </p:extLst>
  </p:cSld>
  <p:clrMapOvr>
    <a:masterClrMapping/>
  </p:clrMapOvr>
  <p:transition advTm="195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5" grpId="0" animBg="1"/>
      <p:bldP spid="24" grpId="0" animBg="1"/>
      <p:bldP spid="25" grpId="0" animBg="1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2792411" y="186868"/>
            <a:ext cx="6006886" cy="6671132"/>
            <a:chOff x="1637859" y="143060"/>
            <a:chExt cx="6006886" cy="667113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637859" y="143060"/>
              <a:ext cx="6006886" cy="6671132"/>
              <a:chOff x="4120011" y="1088403"/>
              <a:chExt cx="5037675" cy="562064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22" t="10085" r="29131" b="10346"/>
              <a:stretch/>
            </p:blipFill>
            <p:spPr bwMode="auto">
              <a:xfrm>
                <a:off x="4120011" y="1632860"/>
                <a:ext cx="4957385" cy="507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0011" y="5966232"/>
                <a:ext cx="4825117" cy="16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>
                <a:stCxn id="13" idx="2"/>
                <a:endCxn id="1026" idx="2"/>
              </p:cNvCxnSpPr>
              <p:nvPr/>
            </p:nvCxnSpPr>
            <p:spPr>
              <a:xfrm>
                <a:off x="6585018" y="1734734"/>
                <a:ext cx="13686" cy="49743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378070" y="1088403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32570" y="5814017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67147" y="5937130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88441" y="589638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51882" y="408707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22860" y="5824940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31" name="フリーフォーム 30"/>
          <p:cNvSpPr/>
          <p:nvPr/>
        </p:nvSpPr>
        <p:spPr>
          <a:xfrm>
            <a:off x="4247075" y="833084"/>
            <a:ext cx="3050915" cy="5145234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6843378" y="377011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ｙ＝</a:t>
            </a:r>
            <a:r>
              <a:rPr lang="ja-JP" altLang="en-US" sz="2400" dirty="0" err="1" smtClean="0"/>
              <a:t>ｘ</a:t>
            </a:r>
            <a:r>
              <a:rPr lang="en-US" altLang="ja-JP" sz="2400" baseline="30000" dirty="0" smtClean="0"/>
              <a:t>2</a:t>
            </a:r>
            <a:endParaRPr lang="ja-JP" altLang="en-US" sz="24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6571674" y="4393185"/>
            <a:ext cx="429369" cy="2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 flipH="1" flipV="1">
            <a:off x="6030883" y="3456544"/>
            <a:ext cx="1874263" cy="11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6202971" y="5585556"/>
            <a:ext cx="438031" cy="13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 flipH="1" flipV="1">
            <a:off x="6011859" y="4990192"/>
            <a:ext cx="1190897" cy="12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5793111" y="5977866"/>
            <a:ext cx="409860" cy="4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 flipH="1" flipV="1">
            <a:off x="5975175" y="5781261"/>
            <a:ext cx="392536" cy="11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4480763" y="2494761"/>
            <a:ext cx="47850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4929272" y="2494761"/>
            <a:ext cx="0" cy="18722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808351" y="59673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354804" y="55869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138397" y="55811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71674" y="47645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3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19023" y="436698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001043" y="33838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549936" y="203309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879059" y="2969210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－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/>
              <p:cNvSpPr txBox="1"/>
              <p:nvPr/>
            </p:nvSpPr>
            <p:spPr>
              <a:xfrm>
                <a:off x="82950" y="3200042"/>
                <a:ext cx="4164125" cy="183101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2800" dirty="0" smtClean="0"/>
                  <a:t>変化の割合</a:t>
                </a:r>
                <a14:m>
                  <m:oMath xmlns:m="http://schemas.openxmlformats.org/officeDocument/2006/math">
                    <m:r>
                      <a:rPr lang="ja-JP" altLang="en-US" sz="2800" b="0" i="1" smtClean="0">
                        <a:latin typeface="Cambria Math"/>
                      </a:rPr>
                      <m:t>＝</m:t>
                    </m:r>
                    <m:f>
                      <m:f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800" dirty="0"/>
                          <m:t>y</m:t>
                        </m:r>
                        <m:r>
                          <m:rPr>
                            <m:nor/>
                          </m:rPr>
                          <a:rPr lang="ja-JP" altLang="en-US" sz="2800" dirty="0"/>
                          <m:t>の増加量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800" dirty="0"/>
                          <m:t>x</m:t>
                        </m:r>
                        <m:r>
                          <m:rPr>
                            <m:nor/>
                          </m:rPr>
                          <a:rPr lang="ja-JP" altLang="en-US" sz="2800" dirty="0"/>
                          <m:t>の増加量</m:t>
                        </m:r>
                        <m:r>
                          <m:rPr>
                            <m:nor/>
                          </m:rPr>
                          <a:rPr lang="en-US" altLang="ja-JP" sz="2800" dirty="0"/>
                          <m:t> </m:t>
                        </m:r>
                      </m:den>
                    </m:f>
                  </m:oMath>
                </a14:m>
                <a:endParaRPr lang="en-US" altLang="ja-JP" sz="2800" dirty="0" smtClean="0"/>
              </a:p>
              <a:p>
                <a:endParaRPr kumimoji="1" lang="en-US" altLang="ja-JP" sz="2800" dirty="0" smtClean="0"/>
              </a:p>
              <a:p>
                <a:r>
                  <a:rPr lang="ja-JP" altLang="en-US" sz="3200" dirty="0" smtClean="0"/>
                  <a:t>は一定</a:t>
                </a:r>
                <a:r>
                  <a:rPr kumimoji="1" lang="ja-JP" altLang="en-US" sz="3200" dirty="0" smtClean="0"/>
                  <a:t>で</a:t>
                </a:r>
                <a:r>
                  <a:rPr kumimoji="1" lang="ja-JP" altLang="en-US" sz="3200" dirty="0"/>
                  <a:t>は</a:t>
                </a:r>
                <a:r>
                  <a:rPr kumimoji="1" lang="ja-JP" altLang="en-US" sz="3200" dirty="0" smtClean="0"/>
                  <a:t>ない。</a:t>
                </a:r>
              </a:p>
            </p:txBody>
          </p:sp>
        </mc:Choice>
        <mc:Fallback xmlns="">
          <p:sp>
            <p:nvSpPr>
              <p:cNvPr id="62" name="テキスト ボックス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0" y="3200042"/>
                <a:ext cx="4164125" cy="18310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テキスト ボックス 62"/>
          <p:cNvSpPr txBox="1"/>
          <p:nvPr/>
        </p:nvSpPr>
        <p:spPr>
          <a:xfrm>
            <a:off x="82950" y="85281"/>
            <a:ext cx="5006499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3</a:t>
            </a:r>
            <a:r>
              <a:rPr kumimoji="1" lang="ja-JP" altLang="en-US" sz="3600" dirty="0" smtClean="0"/>
              <a:t>年　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乗に比例する関数</a:t>
            </a:r>
            <a:endParaRPr kumimoji="1" lang="ja-JP" altLang="en-US" sz="3600" dirty="0"/>
          </a:p>
        </p:txBody>
      </p:sp>
      <p:sp>
        <p:nvSpPr>
          <p:cNvPr id="64" name="正方形/長方形 63"/>
          <p:cNvSpPr/>
          <p:nvPr/>
        </p:nvSpPr>
        <p:spPr>
          <a:xfrm>
            <a:off x="559200" y="1432931"/>
            <a:ext cx="16353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ｙ＝</a:t>
            </a:r>
            <a:r>
              <a:rPr lang="ja-JP" altLang="en-US" sz="4800" dirty="0" err="1" smtClean="0"/>
              <a:t>ｘ</a:t>
            </a:r>
            <a:r>
              <a:rPr lang="en-US" altLang="ja-JP" sz="4800" baseline="30000" dirty="0" smtClean="0"/>
              <a:t>2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8175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0" grpId="0"/>
      <p:bldP spid="37" grpId="0"/>
      <p:bldP spid="54" grpId="0"/>
      <p:bldP spid="55" grpId="0"/>
      <p:bldP spid="56" grpId="0"/>
      <p:bldP spid="57" grpId="0"/>
      <p:bldP spid="58" grpId="0"/>
      <p:bldP spid="59" grpId="0"/>
      <p:bldP spid="61" grpId="0"/>
      <p:bldP spid="62" grpId="0" uiExpand="1" build="p" animBg="1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3199528" y="104981"/>
            <a:ext cx="6006886" cy="6671132"/>
            <a:chOff x="1637859" y="143060"/>
            <a:chExt cx="6006886" cy="667113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637859" y="143060"/>
              <a:ext cx="6006886" cy="6671132"/>
              <a:chOff x="4120011" y="1088403"/>
              <a:chExt cx="5037675" cy="562064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222" t="10085" r="29131" b="10346"/>
              <a:stretch/>
            </p:blipFill>
            <p:spPr bwMode="auto">
              <a:xfrm>
                <a:off x="4120011" y="1632860"/>
                <a:ext cx="4957385" cy="5076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" name="直線コネクタ 4"/>
              <p:cNvCxnSpPr/>
              <p:nvPr/>
            </p:nvCxnSpPr>
            <p:spPr>
              <a:xfrm>
                <a:off x="4120011" y="5966232"/>
                <a:ext cx="4825117" cy="16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>
                <a:stCxn id="13" idx="2"/>
                <a:endCxn id="1026" idx="2"/>
              </p:cNvCxnSpPr>
              <p:nvPr/>
            </p:nvCxnSpPr>
            <p:spPr>
              <a:xfrm>
                <a:off x="6585018" y="1734734"/>
                <a:ext cx="13686" cy="49743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テキスト ボックス 12"/>
              <p:cNvSpPr txBox="1"/>
              <p:nvPr/>
            </p:nvSpPr>
            <p:spPr>
              <a:xfrm>
                <a:off x="6378070" y="1088403"/>
                <a:ext cx="4138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ｙ</a:t>
                </a:r>
                <a:endParaRPr kumimoji="1" lang="ja-JP" altLang="en-US" sz="3600" dirty="0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732570" y="5814017"/>
                <a:ext cx="4251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ｘ</a:t>
                </a:r>
                <a:endParaRPr kumimoji="1" lang="ja-JP" altLang="en-US" sz="3600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167147" y="5937130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 smtClean="0">
                    <a:ea typeface="ＤＦ平成明朝体W7" pitchFamily="1" charset="-128"/>
                  </a:rPr>
                  <a:t>Ｏ</a:t>
                </a:r>
                <a:endParaRPr kumimoji="1" lang="ja-JP" altLang="en-US" sz="2400" dirty="0">
                  <a:ea typeface="ＤＦ平成明朝体W7" pitchFamily="1" charset="-128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8188441" y="5896388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51882" y="408707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5</a:t>
                </a:r>
                <a:endParaRPr kumimoji="1" lang="ja-JP" altLang="en-US" sz="2800" dirty="0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2022860" y="5824940"/>
              <a:ext cx="866250" cy="621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31" name="フリーフォーム 30"/>
          <p:cNvSpPr/>
          <p:nvPr/>
        </p:nvSpPr>
        <p:spPr>
          <a:xfrm>
            <a:off x="4654192" y="751197"/>
            <a:ext cx="3050915" cy="5145234"/>
          </a:xfrm>
          <a:custGeom>
            <a:avLst/>
            <a:gdLst>
              <a:gd name="connsiteX0" fmla="*/ 2936 w 2692273"/>
              <a:gd name="connsiteY0" fmla="*/ 975 h 3890616"/>
              <a:gd name="connsiteX1" fmla="*/ 71175 w 2692273"/>
              <a:gd name="connsiteY1" fmla="*/ 383112 h 3890616"/>
              <a:gd name="connsiteX2" fmla="*/ 480608 w 2692273"/>
              <a:gd name="connsiteY2" fmla="*/ 2348390 h 3890616"/>
              <a:gd name="connsiteX3" fmla="*/ 930984 w 2692273"/>
              <a:gd name="connsiteY3" fmla="*/ 3508449 h 3890616"/>
              <a:gd name="connsiteX4" fmla="*/ 1326769 w 2692273"/>
              <a:gd name="connsiteY4" fmla="*/ 3890587 h 3890616"/>
              <a:gd name="connsiteX5" fmla="*/ 1763497 w 2692273"/>
              <a:gd name="connsiteY5" fmla="*/ 3494802 h 3890616"/>
              <a:gd name="connsiteX6" fmla="*/ 2172930 w 2692273"/>
              <a:gd name="connsiteY6" fmla="*/ 2321094 h 3890616"/>
              <a:gd name="connsiteX7" fmla="*/ 2609659 w 2692273"/>
              <a:gd name="connsiteY7" fmla="*/ 383112 h 3890616"/>
              <a:gd name="connsiteX8" fmla="*/ 2691545 w 2692273"/>
              <a:gd name="connsiteY8" fmla="*/ 975 h 38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2273" h="3890616">
                <a:moveTo>
                  <a:pt x="2936" y="975"/>
                </a:moveTo>
                <a:cubicBezTo>
                  <a:pt x="-2751" y="-3575"/>
                  <a:pt x="-8437" y="-8124"/>
                  <a:pt x="71175" y="383112"/>
                </a:cubicBezTo>
                <a:cubicBezTo>
                  <a:pt x="150787" y="774348"/>
                  <a:pt x="337307" y="1827501"/>
                  <a:pt x="480608" y="2348390"/>
                </a:cubicBezTo>
                <a:cubicBezTo>
                  <a:pt x="623910" y="2869280"/>
                  <a:pt x="789957" y="3251416"/>
                  <a:pt x="930984" y="3508449"/>
                </a:cubicBezTo>
                <a:cubicBezTo>
                  <a:pt x="1072011" y="3765482"/>
                  <a:pt x="1188017" y="3892862"/>
                  <a:pt x="1326769" y="3890587"/>
                </a:cubicBezTo>
                <a:cubicBezTo>
                  <a:pt x="1465521" y="3888313"/>
                  <a:pt x="1622470" y="3756384"/>
                  <a:pt x="1763497" y="3494802"/>
                </a:cubicBezTo>
                <a:cubicBezTo>
                  <a:pt x="1904524" y="3233220"/>
                  <a:pt x="2031903" y="2839709"/>
                  <a:pt x="2172930" y="2321094"/>
                </a:cubicBezTo>
                <a:cubicBezTo>
                  <a:pt x="2313957" y="1802479"/>
                  <a:pt x="2523223" y="769799"/>
                  <a:pt x="2609659" y="383112"/>
                </a:cubicBezTo>
                <a:cubicBezTo>
                  <a:pt x="2696095" y="-3575"/>
                  <a:pt x="2693820" y="-1300"/>
                  <a:pt x="2691545" y="97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7250495" y="295124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ｙ＝</a:t>
            </a:r>
            <a:r>
              <a:rPr lang="ja-JP" altLang="en-US" sz="2400" dirty="0" err="1" smtClean="0"/>
              <a:t>ｘ</a:t>
            </a:r>
            <a:r>
              <a:rPr lang="en-US" altLang="ja-JP" sz="2400" baseline="30000" dirty="0" smtClean="0"/>
              <a:t>2</a:t>
            </a:r>
            <a:endParaRPr lang="ja-JP" altLang="en-US" sz="24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6610088" y="5503669"/>
            <a:ext cx="7968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7406957" y="2412874"/>
            <a:ext cx="1206" cy="30631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6838443" y="54505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2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406956" y="392363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8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3736" y="1935820"/>
            <a:ext cx="416412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が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から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err="1" smtClean="0"/>
              <a:t>まで</a:t>
            </a:r>
            <a:r>
              <a:rPr kumimoji="1" lang="ja-JP" altLang="en-US" sz="2800" dirty="0" smtClean="0"/>
              <a:t>増加するときの変化の割合</a:t>
            </a:r>
            <a:endParaRPr kumimoji="1" lang="en-US" altLang="ja-JP" sz="2800" dirty="0" smtClean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3737" y="91217"/>
            <a:ext cx="5006499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3</a:t>
            </a:r>
            <a:r>
              <a:rPr kumimoji="1" lang="ja-JP" altLang="en-US" sz="3600" dirty="0" smtClean="0"/>
              <a:t>年　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乗に比例する関数</a:t>
            </a:r>
            <a:endParaRPr kumimoji="1" lang="ja-JP" altLang="en-US" sz="3600" dirty="0"/>
          </a:p>
        </p:txBody>
      </p:sp>
      <p:sp>
        <p:nvSpPr>
          <p:cNvPr id="64" name="正方形/長方形 63"/>
          <p:cNvSpPr/>
          <p:nvPr/>
        </p:nvSpPr>
        <p:spPr>
          <a:xfrm>
            <a:off x="683568" y="878091"/>
            <a:ext cx="16353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/>
              <a:t>ｙ＝</a:t>
            </a:r>
            <a:r>
              <a:rPr lang="ja-JP" altLang="en-US" sz="4800" dirty="0" err="1" smtClean="0"/>
              <a:t>ｘ</a:t>
            </a:r>
            <a:r>
              <a:rPr lang="en-US" altLang="ja-JP" sz="4800" baseline="30000" dirty="0" smtClean="0"/>
              <a:t>2</a:t>
            </a:r>
            <a:endParaRPr lang="ja-JP" altLang="en-US" sz="4800" dirty="0"/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923061"/>
              </p:ext>
            </p:extLst>
          </p:nvPr>
        </p:nvGraphicFramePr>
        <p:xfrm>
          <a:off x="698491" y="3197471"/>
          <a:ext cx="1884995" cy="1280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2177"/>
                <a:gridCol w="651409"/>
                <a:gridCol w="651409"/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0" dirty="0" smtClean="0"/>
                        <a:t>1</a:t>
                      </a:r>
                      <a:endParaRPr kumimoji="1" lang="ja-JP" altLang="en-US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b="0" dirty="0" smtClean="0"/>
                        <a:t>3</a:t>
                      </a:r>
                      <a:endParaRPr kumimoji="1" lang="ja-JP" altLang="en-US" sz="3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　</a:t>
                      </a:r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正方形/長方形 41"/>
              <p:cNvSpPr/>
              <p:nvPr/>
            </p:nvSpPr>
            <p:spPr>
              <a:xfrm>
                <a:off x="59049" y="4889970"/>
                <a:ext cx="3000783" cy="147463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 smtClean="0">
                    <a:solidFill>
                      <a:prstClr val="black"/>
                    </a:solidFill>
                  </a:rPr>
                  <a:t>変化の割合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９－</m:t>
                        </m:r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３－１</m:t>
                        </m:r>
                      </m:den>
                    </m:f>
                  </m:oMath>
                </a14:m>
                <a:endParaRPr lang="en-US" altLang="ja-JP" sz="28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ja-JP" altLang="en-US" sz="2800" b="0" dirty="0" smtClean="0">
                    <a:solidFill>
                      <a:prstClr val="black"/>
                    </a:solidFill>
                  </a:rPr>
                  <a:t>　　　　　　</a:t>
                </a:r>
                <a14:m>
                  <m:oMath xmlns:m="http://schemas.openxmlformats.org/officeDocument/2006/math">
                    <m:r>
                      <a:rPr lang="ja-JP" alt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  <m:f>
                      <m:fPr>
                        <m:ctrlP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＝４</m:t>
                    </m:r>
                  </m:oMath>
                </a14:m>
                <a:endParaRPr lang="en-US" altLang="ja-JP" sz="1400" dirty="0" smtClean="0"/>
              </a:p>
            </p:txBody>
          </p:sp>
        </mc:Choice>
        <mc:Fallback xmlns="">
          <p:sp>
            <p:nvSpPr>
              <p:cNvPr id="42" name="正方形/長方形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9" y="4889970"/>
                <a:ext cx="3000783" cy="1474634"/>
              </a:xfrm>
              <a:prstGeom prst="rect">
                <a:avLst/>
              </a:prstGeom>
              <a:blipFill rotWithShape="1">
                <a:blip r:embed="rId4"/>
                <a:stretch>
                  <a:fillRect l="-32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正方形/長方形 44"/>
          <p:cNvSpPr/>
          <p:nvPr/>
        </p:nvSpPr>
        <p:spPr>
          <a:xfrm>
            <a:off x="1540610" y="2838856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+2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540610" y="4275672"/>
            <a:ext cx="647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+8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50088" y="381935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979192" y="381935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9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5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62" grpId="0" animBg="1"/>
      <p:bldP spid="42" grpId="0" build="p" animBg="1"/>
      <p:bldP spid="45" grpId="0"/>
      <p:bldP spid="46" grpId="0"/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.3|1.6|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|0.9|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0.8|5.3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299</Words>
  <Application>Microsoft Office PowerPoint</Application>
  <PresentationFormat>画面に合わせる (4:3)</PresentationFormat>
  <Paragraphs>136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関数ｙ＝ａｘ2の変化の割合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kajukun</cp:lastModifiedBy>
  <cp:revision>137</cp:revision>
  <dcterms:created xsi:type="dcterms:W3CDTF">2013-07-01T05:47:01Z</dcterms:created>
  <dcterms:modified xsi:type="dcterms:W3CDTF">2016-10-12T11:39:48Z</dcterms:modified>
</cp:coreProperties>
</file>