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278" r:id="rId4"/>
    <p:sldId id="279" r:id="rId5"/>
    <p:sldId id="268" r:id="rId6"/>
    <p:sldId id="280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142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6260D-DEDF-43F9-8F25-5A80E5620900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8A04-A1E4-455D-9208-E9CFE4F2D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00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00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989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関数ｙ＝ａｘ</a:t>
            </a:r>
            <a:r>
              <a:rPr kumimoji="1" lang="en-US" altLang="ja-JP" baseline="30000" dirty="0" smtClean="0"/>
              <a:t>2</a:t>
            </a:r>
            <a:r>
              <a:rPr kumimoji="1" lang="ja-JP" altLang="en-US" dirty="0" smtClean="0"/>
              <a:t>の値の増減と変域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サブタイトル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51520" y="764704"/>
                <a:ext cx="8640960" cy="5904656"/>
              </a:xfrm>
              <a:solidFill>
                <a:srgbClr val="FFFF00"/>
              </a:solidFill>
            </p:spPr>
            <p:txBody>
              <a:bodyPr>
                <a:normAutofit fontScale="70000" lnSpcReduction="20000"/>
              </a:bodyPr>
              <a:lstStyle/>
              <a:p>
                <a:r>
                  <a:rPr kumimoji="1" lang="ja-JP" altLang="en-US" sz="5100" dirty="0" smtClean="0">
                    <a:solidFill>
                      <a:schemeClr val="tx1"/>
                    </a:solidFill>
                  </a:rPr>
                  <a:t>本時の流れ</a:t>
                </a:r>
                <a:endParaRPr kumimoji="1" lang="en-US" altLang="ja-JP" sz="51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5200" dirty="0" smtClean="0">
                    <a:solidFill>
                      <a:schemeClr val="tx1"/>
                    </a:solidFill>
                  </a:rPr>
                  <a:t>ねらい</a:t>
                </a:r>
                <a:r>
                  <a:rPr kumimoji="1" lang="ja-JP" altLang="en-US" sz="5200" dirty="0" smtClean="0">
                    <a:solidFill>
                      <a:schemeClr val="tx1"/>
                    </a:solidFill>
                  </a:rPr>
                  <a:t>「関数</a:t>
                </a:r>
                <a:r>
                  <a:rPr lang="ja-JP" altLang="en-US" sz="5200" dirty="0">
                    <a:solidFill>
                      <a:schemeClr val="tx1"/>
                    </a:solidFill>
                  </a:rPr>
                  <a:t>ｙ＝ａｘ</a:t>
                </a:r>
                <a:r>
                  <a:rPr lang="en-US" altLang="ja-JP" sz="5200" baseline="30000" dirty="0">
                    <a:solidFill>
                      <a:schemeClr val="tx1"/>
                    </a:solidFill>
                  </a:rPr>
                  <a:t>2</a:t>
                </a:r>
                <a:r>
                  <a:rPr kumimoji="1" lang="ja-JP" altLang="en-US" sz="5200" dirty="0" smtClean="0">
                    <a:solidFill>
                      <a:schemeClr val="tx1"/>
                    </a:solidFill>
                  </a:rPr>
                  <a:t>の値の変化の様子を調べ、</a:t>
                </a:r>
                <a:r>
                  <a:rPr kumimoji="1" lang="ja-JP" altLang="en-US" sz="5200" dirty="0" err="1" smtClean="0">
                    <a:solidFill>
                      <a:schemeClr val="tx1"/>
                    </a:solidFill>
                  </a:rPr>
                  <a:t>ｙ</a:t>
                </a:r>
                <a:r>
                  <a:rPr kumimoji="1" lang="ja-JP" altLang="en-US" sz="5200" dirty="0" smtClean="0">
                    <a:solidFill>
                      <a:schemeClr val="tx1"/>
                    </a:solidFill>
                  </a:rPr>
                  <a:t>の変域について理解する。」</a:t>
                </a:r>
                <a:endParaRPr kumimoji="1" lang="en-US" altLang="ja-JP" sz="5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>
                    <a:solidFill>
                      <a:schemeClr val="tx1"/>
                    </a:solidFill>
                  </a:rPr>
                  <a:t>↓</a:t>
                </a:r>
                <a:endParaRPr kumimoji="1"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ワークシートを使って、増減の様子を調べる。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↓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>
                    <a:solidFill>
                      <a:schemeClr val="tx1"/>
                    </a:solidFill>
                  </a:rPr>
                  <a:t>増減の様子に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ついてまとめる。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↓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sz="2800" dirty="0" err="1" smtClean="0">
                    <a:solidFill>
                      <a:schemeClr val="tx1"/>
                    </a:solidFill>
                  </a:rPr>
                  <a:t>ｘ</a:t>
                </a:r>
                <a:r>
                  <a:rPr lang="en-US" altLang="ja-JP" sz="28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のグラフをかく。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↓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>
                    <a:solidFill>
                      <a:schemeClr val="tx1"/>
                    </a:solidFill>
                  </a:rPr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sz="2800" dirty="0" err="1">
                    <a:solidFill>
                      <a:schemeClr val="tx1"/>
                    </a:solidFill>
                  </a:rPr>
                  <a:t>ｘ</a:t>
                </a:r>
                <a:r>
                  <a:rPr lang="en-US" altLang="ja-JP" sz="2800" baseline="30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altLang="ja-JP" sz="2800" dirty="0" smtClean="0">
                    <a:solidFill>
                      <a:schemeClr val="tx1"/>
                    </a:solidFill>
                  </a:rPr>
                  <a:t>(</a:t>
                </a:r>
                <a:r>
                  <a:rPr lang="ja-JP" altLang="en-US" sz="2800" dirty="0">
                    <a:solidFill>
                      <a:srgbClr val="FF0000"/>
                    </a:solidFill>
                  </a:rPr>
                  <a:t>－</a:t>
                </a:r>
                <a:r>
                  <a:rPr lang="en-US" altLang="ja-JP" sz="2800" dirty="0">
                    <a:solidFill>
                      <a:srgbClr val="FF0000"/>
                    </a:solidFill>
                  </a:rPr>
                  <a:t>2</a:t>
                </a:r>
                <a:r>
                  <a:rPr lang="ja-JP" altLang="en-US" sz="2800" dirty="0">
                    <a:solidFill>
                      <a:srgbClr val="FF0000"/>
                    </a:solidFill>
                  </a:rPr>
                  <a:t>≦ｘ≦</a:t>
                </a:r>
                <a:r>
                  <a:rPr lang="en-US" altLang="ja-JP" sz="2800" dirty="0">
                    <a:solidFill>
                      <a:srgbClr val="FF0000"/>
                    </a:solidFill>
                  </a:rPr>
                  <a:t>4</a:t>
                </a:r>
                <a:r>
                  <a:rPr lang="en-US" altLang="ja-JP" sz="2800" dirty="0" smtClean="0">
                    <a:solidFill>
                      <a:schemeClr val="tx1"/>
                    </a:solidFill>
                  </a:rPr>
                  <a:t>)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のグラフ</a:t>
                </a:r>
                <a:r>
                  <a:rPr lang="ja-JP" altLang="en-US" sz="2800" dirty="0">
                    <a:solidFill>
                      <a:schemeClr val="tx1"/>
                    </a:solidFill>
                  </a:rPr>
                  <a:t>をかく。</a:t>
                </a:r>
                <a:endParaRPr lang="en-US" altLang="ja-JP" sz="2800" dirty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↓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Ｙの</a:t>
                </a:r>
                <a:r>
                  <a:rPr lang="ja-JP" altLang="en-US" sz="2800" dirty="0">
                    <a:solidFill>
                      <a:schemeClr val="tx1"/>
                    </a:solidFill>
                  </a:rPr>
                  <a:t>変域について理解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する。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↓</a:t>
                </a:r>
                <a:endParaRPr lang="en-US" altLang="ja-JP" sz="2800" dirty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本時</a:t>
                </a:r>
                <a:r>
                  <a:rPr lang="ja-JP" altLang="en-US" sz="2800" dirty="0">
                    <a:solidFill>
                      <a:schemeClr val="tx1"/>
                    </a:solidFill>
                  </a:rPr>
                  <a:t>のまとめと次時の予告を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する。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サブタイトル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51520" y="764704"/>
                <a:ext cx="8640960" cy="5904656"/>
              </a:xfrm>
              <a:blipFill>
                <a:blip r:embed="rId2"/>
                <a:stretch>
                  <a:fillRect l="-917" t="-3922" r="-84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3" y="-34405"/>
            <a:ext cx="5112568" cy="654181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関数</a:t>
            </a:r>
            <a:r>
              <a:rPr lang="en-US" altLang="ja-JP" sz="3600" dirty="0" smtClean="0"/>
              <a:t>y</a:t>
            </a:r>
            <a:r>
              <a:rPr lang="ja-JP" altLang="en-US" sz="3600" dirty="0" smtClean="0"/>
              <a:t>＝</a:t>
            </a:r>
            <a:r>
              <a:rPr lang="en-US" altLang="ja-JP" sz="3600" dirty="0" smtClean="0"/>
              <a:t>ax</a:t>
            </a:r>
            <a:r>
              <a:rPr lang="en-US" altLang="ja-JP" sz="3600" baseline="30000" dirty="0" smtClean="0"/>
              <a:t>2</a:t>
            </a:r>
            <a:r>
              <a:rPr lang="ja-JP" altLang="en-US" sz="3600" dirty="0" smtClean="0"/>
              <a:t>の値の増減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340768"/>
            <a:ext cx="4248472" cy="525775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 smtClean="0"/>
              <a:t>○　</a:t>
            </a:r>
            <a:r>
              <a:rPr lang="ja-JP" altLang="en-US" sz="2800" dirty="0" smtClean="0">
                <a:solidFill>
                  <a:srgbClr val="FF0000"/>
                </a:solidFill>
              </a:rPr>
              <a:t>ｘ≦</a:t>
            </a:r>
            <a:r>
              <a:rPr lang="en-US" altLang="ja-JP" sz="2800" dirty="0" smtClean="0">
                <a:solidFill>
                  <a:srgbClr val="FF0000"/>
                </a:solidFill>
              </a:rPr>
              <a:t>0</a:t>
            </a:r>
            <a:r>
              <a:rPr lang="ja-JP" altLang="en-US" sz="2800" dirty="0" smtClean="0"/>
              <a:t>の範囲では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</a:t>
            </a:r>
            <a:r>
              <a:rPr lang="ja-JP" altLang="en-US" sz="2800" dirty="0" err="1" smtClean="0"/>
              <a:t>ｘ</a:t>
            </a:r>
            <a:r>
              <a:rPr lang="ja-JP" altLang="en-US" sz="2800" dirty="0" smtClean="0"/>
              <a:t>の値が増加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</a:t>
            </a:r>
            <a:r>
              <a:rPr lang="ja-JP" altLang="en-US" sz="2800" dirty="0" err="1" smtClean="0"/>
              <a:t>ｙ</a:t>
            </a:r>
            <a:r>
              <a:rPr lang="ja-JP" altLang="en-US" sz="2800" dirty="0"/>
              <a:t>の</a:t>
            </a:r>
            <a:r>
              <a:rPr lang="ja-JP" altLang="en-US" sz="2800" dirty="0" smtClean="0"/>
              <a:t>値は減少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 </a:t>
            </a:r>
            <a:r>
              <a:rPr lang="ja-JP" altLang="en-US" sz="2800" dirty="0" smtClean="0">
                <a:solidFill>
                  <a:srgbClr val="00B050"/>
                </a:solidFill>
              </a:rPr>
              <a:t>ｘ≧</a:t>
            </a:r>
            <a:r>
              <a:rPr lang="en-US" altLang="ja-JP" sz="2800" dirty="0" smtClean="0">
                <a:solidFill>
                  <a:srgbClr val="00B050"/>
                </a:solidFill>
              </a:rPr>
              <a:t>0</a:t>
            </a:r>
            <a:r>
              <a:rPr lang="ja-JP" altLang="en-US" sz="2800" dirty="0"/>
              <a:t>の範囲では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 smtClean="0"/>
              <a:t>　　　</a:t>
            </a:r>
            <a:r>
              <a:rPr lang="ja-JP" altLang="en-US" sz="2800" dirty="0" err="1" smtClean="0"/>
              <a:t>ｘ</a:t>
            </a:r>
            <a:r>
              <a:rPr lang="ja-JP" altLang="en-US" sz="2800" dirty="0"/>
              <a:t>の値が増加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 smtClean="0"/>
              <a:t>　　　</a:t>
            </a:r>
            <a:r>
              <a:rPr lang="ja-JP" altLang="en-US" sz="2800" dirty="0" err="1" smtClean="0"/>
              <a:t>ｙ</a:t>
            </a:r>
            <a:r>
              <a:rPr lang="ja-JP" altLang="en-US" sz="2800" dirty="0"/>
              <a:t>の値</a:t>
            </a:r>
            <a:r>
              <a:rPr lang="ja-JP" altLang="en-US" sz="2800" dirty="0" smtClean="0"/>
              <a:t>は増加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 smtClean="0"/>
              <a:t>○　</a:t>
            </a:r>
            <a:r>
              <a:rPr lang="ja-JP" altLang="en-US" sz="2800" dirty="0" err="1" smtClean="0"/>
              <a:t>ｙ</a:t>
            </a:r>
            <a:r>
              <a:rPr lang="ja-JP" altLang="en-US" sz="2800" dirty="0" smtClean="0"/>
              <a:t>の値はｘ＝</a:t>
            </a:r>
            <a:r>
              <a:rPr lang="en-US" altLang="ja-JP" sz="2800" dirty="0" smtClean="0"/>
              <a:t>0</a:t>
            </a:r>
            <a:r>
              <a:rPr lang="ja-JP" altLang="en-US" sz="2800" dirty="0" smtClean="0"/>
              <a:t>のとき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最小になる。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○　</a:t>
            </a:r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がどんな値をとっても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r>
              <a:rPr kumimoji="1" lang="ja-JP" altLang="en-US" sz="2800" dirty="0" smtClean="0"/>
              <a:t>ｙ≧</a:t>
            </a:r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4712664" y="472316"/>
            <a:ext cx="4176464" cy="5923374"/>
            <a:chOff x="301494" y="1347239"/>
            <a:chExt cx="5070808" cy="4925675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301494" y="5468076"/>
              <a:ext cx="495388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84310" y="1530500"/>
              <a:ext cx="3548" cy="474241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2151339" y="1347239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947186" y="5301932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999431" y="54865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179512" y="655740"/>
            <a:ext cx="218200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ａ＞０のとき</a:t>
            </a:r>
            <a:endParaRPr lang="ja-JP" altLang="en-US" sz="3200" dirty="0"/>
          </a:p>
        </p:txBody>
      </p:sp>
      <p:sp>
        <p:nvSpPr>
          <p:cNvPr id="32" name="フリーフォーム 31"/>
          <p:cNvSpPr/>
          <p:nvPr/>
        </p:nvSpPr>
        <p:spPr>
          <a:xfrm>
            <a:off x="5067400" y="957175"/>
            <a:ext cx="3050915" cy="4457345"/>
          </a:xfrm>
          <a:custGeom>
            <a:avLst/>
            <a:gdLst>
              <a:gd name="connsiteX0" fmla="*/ 2936 w 2692273"/>
              <a:gd name="connsiteY0" fmla="*/ 975 h 3890616"/>
              <a:gd name="connsiteX1" fmla="*/ 71175 w 2692273"/>
              <a:gd name="connsiteY1" fmla="*/ 383112 h 3890616"/>
              <a:gd name="connsiteX2" fmla="*/ 480608 w 2692273"/>
              <a:gd name="connsiteY2" fmla="*/ 2348390 h 3890616"/>
              <a:gd name="connsiteX3" fmla="*/ 930984 w 2692273"/>
              <a:gd name="connsiteY3" fmla="*/ 3508449 h 3890616"/>
              <a:gd name="connsiteX4" fmla="*/ 1326769 w 2692273"/>
              <a:gd name="connsiteY4" fmla="*/ 3890587 h 3890616"/>
              <a:gd name="connsiteX5" fmla="*/ 1763497 w 2692273"/>
              <a:gd name="connsiteY5" fmla="*/ 3494802 h 3890616"/>
              <a:gd name="connsiteX6" fmla="*/ 2172930 w 2692273"/>
              <a:gd name="connsiteY6" fmla="*/ 2321094 h 3890616"/>
              <a:gd name="connsiteX7" fmla="*/ 2609659 w 2692273"/>
              <a:gd name="connsiteY7" fmla="*/ 383112 h 3890616"/>
              <a:gd name="connsiteX8" fmla="*/ 2691545 w 2692273"/>
              <a:gd name="connsiteY8" fmla="*/ 975 h 389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2273" h="3890616">
                <a:moveTo>
                  <a:pt x="2936" y="975"/>
                </a:moveTo>
                <a:cubicBezTo>
                  <a:pt x="-2751" y="-3575"/>
                  <a:pt x="-8437" y="-8124"/>
                  <a:pt x="71175" y="383112"/>
                </a:cubicBezTo>
                <a:cubicBezTo>
                  <a:pt x="150787" y="774348"/>
                  <a:pt x="337307" y="1827501"/>
                  <a:pt x="480608" y="2348390"/>
                </a:cubicBezTo>
                <a:cubicBezTo>
                  <a:pt x="623910" y="2869280"/>
                  <a:pt x="789957" y="3251416"/>
                  <a:pt x="930984" y="3508449"/>
                </a:cubicBezTo>
                <a:cubicBezTo>
                  <a:pt x="1072011" y="3765482"/>
                  <a:pt x="1188017" y="3892862"/>
                  <a:pt x="1326769" y="3890587"/>
                </a:cubicBezTo>
                <a:cubicBezTo>
                  <a:pt x="1465521" y="3888313"/>
                  <a:pt x="1622470" y="3756384"/>
                  <a:pt x="1763497" y="3494802"/>
                </a:cubicBezTo>
                <a:cubicBezTo>
                  <a:pt x="1904524" y="3233220"/>
                  <a:pt x="2031903" y="2839709"/>
                  <a:pt x="2172930" y="2321094"/>
                </a:cubicBezTo>
                <a:cubicBezTo>
                  <a:pt x="2313957" y="1802479"/>
                  <a:pt x="2523223" y="769799"/>
                  <a:pt x="2609659" y="383112"/>
                </a:cubicBezTo>
                <a:cubicBezTo>
                  <a:pt x="2696095" y="-3575"/>
                  <a:pt x="2693820" y="-1300"/>
                  <a:pt x="2691545" y="975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/>
          <p:cNvCxnSpPr>
            <a:endCxn id="32" idx="4"/>
          </p:cNvCxnSpPr>
          <p:nvPr/>
        </p:nvCxnSpPr>
        <p:spPr>
          <a:xfrm flipV="1">
            <a:off x="4712664" y="5414487"/>
            <a:ext cx="1858246" cy="133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4712664" y="5583143"/>
            <a:ext cx="151216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5067400" y="2564904"/>
            <a:ext cx="728736" cy="21789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V="1">
            <a:off x="6603741" y="5432151"/>
            <a:ext cx="2293349" cy="301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6752745" y="5583143"/>
            <a:ext cx="1635679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V="1">
            <a:off x="7380312" y="2443024"/>
            <a:ext cx="690976" cy="22023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61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20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5451" y="-33493"/>
            <a:ext cx="4653488" cy="654181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関数</a:t>
            </a:r>
            <a:r>
              <a:rPr lang="en-US" altLang="ja-JP" sz="3600" dirty="0" smtClean="0"/>
              <a:t>y</a:t>
            </a:r>
            <a:r>
              <a:rPr lang="ja-JP" altLang="en-US" sz="3600" dirty="0" smtClean="0"/>
              <a:t>＝</a:t>
            </a:r>
            <a:r>
              <a:rPr lang="en-US" altLang="ja-JP" sz="3600" dirty="0" smtClean="0"/>
              <a:t>ax</a:t>
            </a:r>
            <a:r>
              <a:rPr lang="en-US" altLang="ja-JP" sz="3600" baseline="30000" dirty="0" smtClean="0"/>
              <a:t>2</a:t>
            </a:r>
            <a:r>
              <a:rPr lang="ja-JP" altLang="en-US" sz="3600" dirty="0" smtClean="0"/>
              <a:t>の値の増減</a:t>
            </a:r>
            <a:endParaRPr kumimoji="1" lang="ja-JP" altLang="en-US" sz="36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4819468" y="404664"/>
            <a:ext cx="4243076" cy="5659835"/>
            <a:chOff x="315967" y="1974433"/>
            <a:chExt cx="5151684" cy="4298481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315967" y="2849441"/>
              <a:ext cx="495388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>
              <a:off x="2792910" y="2126708"/>
              <a:ext cx="0" cy="41462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テキスト ボックス 6"/>
            <p:cNvSpPr txBox="1"/>
            <p:nvPr/>
          </p:nvSpPr>
          <p:spPr>
            <a:xfrm>
              <a:off x="2339740" y="1974433"/>
              <a:ext cx="413896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042535" y="2748335"/>
              <a:ext cx="425116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300467" y="2866974"/>
              <a:ext cx="49244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179512" y="670917"/>
            <a:ext cx="218200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ａ＜０のとき</a:t>
            </a:r>
            <a:endParaRPr lang="ja-JP" altLang="en-US" sz="3200" dirty="0"/>
          </a:p>
        </p:txBody>
      </p:sp>
      <p:sp>
        <p:nvSpPr>
          <p:cNvPr id="33" name="フリーフォーム 32"/>
          <p:cNvSpPr/>
          <p:nvPr/>
        </p:nvSpPr>
        <p:spPr>
          <a:xfrm rot="10800000">
            <a:off x="5334092" y="1556792"/>
            <a:ext cx="3050915" cy="4503594"/>
          </a:xfrm>
          <a:custGeom>
            <a:avLst/>
            <a:gdLst>
              <a:gd name="connsiteX0" fmla="*/ 2936 w 2692273"/>
              <a:gd name="connsiteY0" fmla="*/ 975 h 3890616"/>
              <a:gd name="connsiteX1" fmla="*/ 71175 w 2692273"/>
              <a:gd name="connsiteY1" fmla="*/ 383112 h 3890616"/>
              <a:gd name="connsiteX2" fmla="*/ 480608 w 2692273"/>
              <a:gd name="connsiteY2" fmla="*/ 2348390 h 3890616"/>
              <a:gd name="connsiteX3" fmla="*/ 930984 w 2692273"/>
              <a:gd name="connsiteY3" fmla="*/ 3508449 h 3890616"/>
              <a:gd name="connsiteX4" fmla="*/ 1326769 w 2692273"/>
              <a:gd name="connsiteY4" fmla="*/ 3890587 h 3890616"/>
              <a:gd name="connsiteX5" fmla="*/ 1763497 w 2692273"/>
              <a:gd name="connsiteY5" fmla="*/ 3494802 h 3890616"/>
              <a:gd name="connsiteX6" fmla="*/ 2172930 w 2692273"/>
              <a:gd name="connsiteY6" fmla="*/ 2321094 h 3890616"/>
              <a:gd name="connsiteX7" fmla="*/ 2609659 w 2692273"/>
              <a:gd name="connsiteY7" fmla="*/ 383112 h 3890616"/>
              <a:gd name="connsiteX8" fmla="*/ 2691545 w 2692273"/>
              <a:gd name="connsiteY8" fmla="*/ 975 h 389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2273" h="3890616">
                <a:moveTo>
                  <a:pt x="2936" y="975"/>
                </a:moveTo>
                <a:cubicBezTo>
                  <a:pt x="-2751" y="-3575"/>
                  <a:pt x="-8437" y="-8124"/>
                  <a:pt x="71175" y="383112"/>
                </a:cubicBezTo>
                <a:cubicBezTo>
                  <a:pt x="150787" y="774348"/>
                  <a:pt x="337307" y="1827501"/>
                  <a:pt x="480608" y="2348390"/>
                </a:cubicBezTo>
                <a:cubicBezTo>
                  <a:pt x="623910" y="2869280"/>
                  <a:pt x="789957" y="3251416"/>
                  <a:pt x="930984" y="3508449"/>
                </a:cubicBezTo>
                <a:cubicBezTo>
                  <a:pt x="1072011" y="3765482"/>
                  <a:pt x="1188017" y="3892862"/>
                  <a:pt x="1326769" y="3890587"/>
                </a:cubicBezTo>
                <a:cubicBezTo>
                  <a:pt x="1465521" y="3888313"/>
                  <a:pt x="1622470" y="3756384"/>
                  <a:pt x="1763497" y="3494802"/>
                </a:cubicBezTo>
                <a:cubicBezTo>
                  <a:pt x="1904524" y="3233220"/>
                  <a:pt x="2031903" y="2839709"/>
                  <a:pt x="2172930" y="2321094"/>
                </a:cubicBezTo>
                <a:cubicBezTo>
                  <a:pt x="2313957" y="1802479"/>
                  <a:pt x="2523223" y="769799"/>
                  <a:pt x="2609659" y="383112"/>
                </a:cubicBezTo>
                <a:cubicBezTo>
                  <a:pt x="2696095" y="-3575"/>
                  <a:pt x="2693820" y="-1300"/>
                  <a:pt x="2691545" y="975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340768"/>
            <a:ext cx="4248472" cy="525775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 smtClean="0"/>
              <a:t>○　</a:t>
            </a:r>
            <a:r>
              <a:rPr lang="ja-JP" altLang="en-US" sz="2800" dirty="0" smtClean="0">
                <a:solidFill>
                  <a:srgbClr val="FF0000"/>
                </a:solidFill>
              </a:rPr>
              <a:t>ｘ≦</a:t>
            </a:r>
            <a:r>
              <a:rPr lang="en-US" altLang="ja-JP" sz="2800" dirty="0" smtClean="0">
                <a:solidFill>
                  <a:srgbClr val="FF0000"/>
                </a:solidFill>
              </a:rPr>
              <a:t>0</a:t>
            </a:r>
            <a:r>
              <a:rPr lang="ja-JP" altLang="en-US" sz="2800" dirty="0" smtClean="0"/>
              <a:t>の範囲では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</a:t>
            </a:r>
            <a:r>
              <a:rPr lang="ja-JP" altLang="en-US" sz="2800" dirty="0" err="1" smtClean="0"/>
              <a:t>ｘ</a:t>
            </a:r>
            <a:r>
              <a:rPr lang="ja-JP" altLang="en-US" sz="2800" dirty="0" smtClean="0"/>
              <a:t>の値が増加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</a:t>
            </a:r>
            <a:r>
              <a:rPr lang="ja-JP" altLang="en-US" sz="2800" dirty="0" err="1" smtClean="0"/>
              <a:t>ｙ</a:t>
            </a:r>
            <a:r>
              <a:rPr lang="ja-JP" altLang="en-US" sz="2800" dirty="0"/>
              <a:t>の</a:t>
            </a:r>
            <a:r>
              <a:rPr lang="ja-JP" altLang="en-US" sz="2800" dirty="0" smtClean="0"/>
              <a:t>値は</a:t>
            </a:r>
            <a:r>
              <a:rPr lang="ja-JP" altLang="en-US" sz="2800" dirty="0" smtClean="0">
                <a:solidFill>
                  <a:srgbClr val="FF0000"/>
                </a:solidFill>
              </a:rPr>
              <a:t>増加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/>
              <a:t>　　 </a:t>
            </a:r>
            <a:r>
              <a:rPr lang="ja-JP" altLang="en-US" sz="2800" dirty="0" smtClean="0">
                <a:solidFill>
                  <a:srgbClr val="00B050"/>
                </a:solidFill>
              </a:rPr>
              <a:t>ｘ≧</a:t>
            </a:r>
            <a:r>
              <a:rPr lang="en-US" altLang="ja-JP" sz="2800" dirty="0" smtClean="0">
                <a:solidFill>
                  <a:srgbClr val="00B050"/>
                </a:solidFill>
              </a:rPr>
              <a:t>0</a:t>
            </a:r>
            <a:r>
              <a:rPr lang="ja-JP" altLang="en-US" sz="2800" dirty="0"/>
              <a:t>の範囲では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 smtClean="0"/>
              <a:t>　　　</a:t>
            </a:r>
            <a:r>
              <a:rPr lang="ja-JP" altLang="en-US" sz="2800" dirty="0" err="1" smtClean="0"/>
              <a:t>ｘ</a:t>
            </a:r>
            <a:r>
              <a:rPr lang="ja-JP" altLang="en-US" sz="2800" dirty="0"/>
              <a:t>の値が増加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 smtClean="0"/>
              <a:t>　　　</a:t>
            </a:r>
            <a:r>
              <a:rPr lang="ja-JP" altLang="en-US" sz="2800" dirty="0" err="1" smtClean="0"/>
              <a:t>ｙ</a:t>
            </a:r>
            <a:r>
              <a:rPr lang="ja-JP" altLang="en-US" sz="2800" dirty="0"/>
              <a:t>の値は</a:t>
            </a:r>
            <a:r>
              <a:rPr lang="ja-JP" altLang="en-US" sz="2800" dirty="0">
                <a:solidFill>
                  <a:srgbClr val="FF0000"/>
                </a:solidFill>
              </a:rPr>
              <a:t>減少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/>
              <a:t>○　</a:t>
            </a:r>
            <a:r>
              <a:rPr lang="ja-JP" altLang="en-US" sz="2800" dirty="0" err="1" smtClean="0"/>
              <a:t>ｙ</a:t>
            </a:r>
            <a:r>
              <a:rPr lang="ja-JP" altLang="en-US" sz="2800" dirty="0" smtClean="0"/>
              <a:t>の値はｘ＝</a:t>
            </a:r>
            <a:r>
              <a:rPr lang="en-US" altLang="ja-JP" sz="2800" dirty="0" smtClean="0"/>
              <a:t>0</a:t>
            </a:r>
            <a:r>
              <a:rPr lang="ja-JP" altLang="en-US" sz="2800" dirty="0" smtClean="0"/>
              <a:t>のとき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最大になる。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○　</a:t>
            </a:r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がどんな値をとっても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r>
              <a:rPr kumimoji="1" lang="ja-JP" altLang="en-US" sz="2800" dirty="0" smtClean="0"/>
              <a:t>ｙ≦</a:t>
            </a:r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4716016" y="1543482"/>
            <a:ext cx="21435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6850651" y="1537205"/>
            <a:ext cx="2293349" cy="301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5508104" y="2038331"/>
            <a:ext cx="504056" cy="209204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5076056" y="1255692"/>
            <a:ext cx="141025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7711990" y="2060848"/>
            <a:ext cx="515552" cy="209204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7092280" y="1255692"/>
            <a:ext cx="141025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82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3" grpId="0" animBg="1"/>
      <p:bldP spid="14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2130104" y="2276872"/>
            <a:ext cx="7211051" cy="4616601"/>
            <a:chOff x="2022860" y="3083769"/>
            <a:chExt cx="5621885" cy="3730422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2183208" y="3083769"/>
              <a:ext cx="5461537" cy="3730422"/>
              <a:chOff x="4577368" y="3566047"/>
              <a:chExt cx="4580318" cy="3143003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3972" t="42513" r="31959" b="10345"/>
              <a:stretch/>
            </p:blipFill>
            <p:spPr bwMode="auto">
              <a:xfrm>
                <a:off x="4577368" y="3701633"/>
                <a:ext cx="4155202" cy="3007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直線コネクタ 4"/>
              <p:cNvCxnSpPr/>
              <p:nvPr/>
            </p:nvCxnSpPr>
            <p:spPr>
              <a:xfrm flipV="1">
                <a:off x="4577368" y="5966233"/>
                <a:ext cx="4155202" cy="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6585983" y="3701633"/>
                <a:ext cx="0" cy="28880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261258" y="3566047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8732570" y="5643067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227369" y="5914787"/>
                <a:ext cx="301059" cy="314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88441" y="5896388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320672" y="4104787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2022860" y="5824940"/>
              <a:ext cx="673667" cy="4227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正方形/長方形 150"/>
              <p:cNvSpPr/>
              <p:nvPr/>
            </p:nvSpPr>
            <p:spPr>
              <a:xfrm>
                <a:off x="3450212" y="0"/>
                <a:ext cx="2826415" cy="961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/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sz="4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ja-JP" altLang="en-US" sz="3200" dirty="0" err="1" smtClean="0"/>
                  <a:t>ｘ</a:t>
                </a:r>
                <a:r>
                  <a:rPr lang="en-US" altLang="ja-JP" sz="3200" baseline="30000" dirty="0" smtClean="0"/>
                  <a:t>2</a:t>
                </a:r>
                <a:r>
                  <a:rPr lang="ja-JP" altLang="en-US" sz="3200" dirty="0" smtClean="0"/>
                  <a:t>のグラフ</a:t>
                </a:r>
                <a:endParaRPr lang="ja-JP" altLang="en-US" sz="3200" dirty="0"/>
              </a:p>
            </p:txBody>
          </p:sp>
        </mc:Choice>
        <mc:Fallback xmlns="">
          <p:sp>
            <p:nvSpPr>
              <p:cNvPr id="151" name="正方形/長方形 1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212" y="0"/>
                <a:ext cx="2826415" cy="961545"/>
              </a:xfrm>
              <a:prstGeom prst="rect">
                <a:avLst/>
              </a:prstGeom>
              <a:blipFill rotWithShape="1">
                <a:blip r:embed="rId4"/>
                <a:stretch>
                  <a:fillRect l="-5603" r="-45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65909"/>
              </p:ext>
            </p:extLst>
          </p:nvPr>
        </p:nvGraphicFramePr>
        <p:xfrm>
          <a:off x="977288" y="963348"/>
          <a:ext cx="772449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‐4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4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" name="正方形/長方形 61"/>
          <p:cNvSpPr/>
          <p:nvPr/>
        </p:nvSpPr>
        <p:spPr>
          <a:xfrm>
            <a:off x="2314507" y="1630540"/>
            <a:ext cx="10038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/>
              <a:t>2.25</a:t>
            </a:r>
            <a:endParaRPr lang="ja-JP" altLang="en-US" sz="3600" dirty="0"/>
          </a:p>
        </p:txBody>
      </p:sp>
      <p:sp>
        <p:nvSpPr>
          <p:cNvPr id="63" name="正方形/長方形 62"/>
          <p:cNvSpPr/>
          <p:nvPr/>
        </p:nvSpPr>
        <p:spPr>
          <a:xfrm>
            <a:off x="3350460" y="1630539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１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3816084" y="1630538"/>
            <a:ext cx="10038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0.25</a:t>
            </a:r>
            <a:endParaRPr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4857965" y="1630537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330175" y="1630536"/>
            <a:ext cx="10038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0.25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27950" y="1630535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919405" y="1630534"/>
            <a:ext cx="10038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2.25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2729552" y="2770496"/>
            <a:ext cx="5363570" cy="3029803"/>
          </a:xfrm>
          <a:custGeom>
            <a:avLst/>
            <a:gdLst>
              <a:gd name="connsiteX0" fmla="*/ 0 w 5363570"/>
              <a:gd name="connsiteY0" fmla="*/ 0 h 3029803"/>
              <a:gd name="connsiteX1" fmla="*/ 545911 w 5363570"/>
              <a:gd name="connsiteY1" fmla="*/ 1091820 h 3029803"/>
              <a:gd name="connsiteX2" fmla="*/ 1078173 w 5363570"/>
              <a:gd name="connsiteY2" fmla="*/ 1924334 h 3029803"/>
              <a:gd name="connsiteX3" fmla="*/ 1610436 w 5363570"/>
              <a:gd name="connsiteY3" fmla="*/ 2552131 h 3029803"/>
              <a:gd name="connsiteX4" fmla="*/ 2156347 w 5363570"/>
              <a:gd name="connsiteY4" fmla="*/ 2934268 h 3029803"/>
              <a:gd name="connsiteX5" fmla="*/ 2674961 w 5363570"/>
              <a:gd name="connsiteY5" fmla="*/ 3029803 h 3029803"/>
              <a:gd name="connsiteX6" fmla="*/ 3220872 w 5363570"/>
              <a:gd name="connsiteY6" fmla="*/ 2934268 h 3029803"/>
              <a:gd name="connsiteX7" fmla="*/ 3753135 w 5363570"/>
              <a:gd name="connsiteY7" fmla="*/ 2538483 h 3029803"/>
              <a:gd name="connsiteX8" fmla="*/ 4285397 w 5363570"/>
              <a:gd name="connsiteY8" fmla="*/ 1951629 h 3029803"/>
              <a:gd name="connsiteX9" fmla="*/ 4831308 w 5363570"/>
              <a:gd name="connsiteY9" fmla="*/ 1091820 h 3029803"/>
              <a:gd name="connsiteX10" fmla="*/ 5363570 w 5363570"/>
              <a:gd name="connsiteY10" fmla="*/ 54591 h 302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363570" h="3029803">
                <a:moveTo>
                  <a:pt x="0" y="0"/>
                </a:moveTo>
                <a:cubicBezTo>
                  <a:pt x="183108" y="385549"/>
                  <a:pt x="366216" y="771098"/>
                  <a:pt x="545911" y="1091820"/>
                </a:cubicBezTo>
                <a:cubicBezTo>
                  <a:pt x="725606" y="1412542"/>
                  <a:pt x="900752" y="1680949"/>
                  <a:pt x="1078173" y="1924334"/>
                </a:cubicBezTo>
                <a:cubicBezTo>
                  <a:pt x="1255594" y="2167719"/>
                  <a:pt x="1430740" y="2383809"/>
                  <a:pt x="1610436" y="2552131"/>
                </a:cubicBezTo>
                <a:cubicBezTo>
                  <a:pt x="1790132" y="2720453"/>
                  <a:pt x="1978926" y="2854656"/>
                  <a:pt x="2156347" y="2934268"/>
                </a:cubicBezTo>
                <a:cubicBezTo>
                  <a:pt x="2333768" y="3013880"/>
                  <a:pt x="2497540" y="3029803"/>
                  <a:pt x="2674961" y="3029803"/>
                </a:cubicBezTo>
                <a:cubicBezTo>
                  <a:pt x="2852382" y="3029803"/>
                  <a:pt x="3041176" y="3016155"/>
                  <a:pt x="3220872" y="2934268"/>
                </a:cubicBezTo>
                <a:cubicBezTo>
                  <a:pt x="3400568" y="2852381"/>
                  <a:pt x="3575714" y="2702256"/>
                  <a:pt x="3753135" y="2538483"/>
                </a:cubicBezTo>
                <a:cubicBezTo>
                  <a:pt x="3930556" y="2374710"/>
                  <a:pt x="4105702" y="2192739"/>
                  <a:pt x="4285397" y="1951629"/>
                </a:cubicBezTo>
                <a:cubicBezTo>
                  <a:pt x="4465092" y="1710519"/>
                  <a:pt x="4651613" y="1407993"/>
                  <a:pt x="4831308" y="1091820"/>
                </a:cubicBezTo>
                <a:cubicBezTo>
                  <a:pt x="5011003" y="775647"/>
                  <a:pt x="5187286" y="415119"/>
                  <a:pt x="5363570" y="5459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1770786" y="163053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995594" y="163053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7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  <p:bldP spid="68" grpId="0"/>
      <p:bldP spid="9" grpId="0" animBg="1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2123728" y="2276872"/>
            <a:ext cx="7211051" cy="4616601"/>
            <a:chOff x="2022860" y="3083769"/>
            <a:chExt cx="5621885" cy="3730422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2183208" y="3083769"/>
              <a:ext cx="5461537" cy="3730422"/>
              <a:chOff x="4577368" y="3566047"/>
              <a:chExt cx="4580318" cy="3143003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3972" t="42513" r="31959" b="10345"/>
              <a:stretch/>
            </p:blipFill>
            <p:spPr bwMode="auto">
              <a:xfrm>
                <a:off x="4577368" y="3701633"/>
                <a:ext cx="4155202" cy="3007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直線コネクタ 4"/>
              <p:cNvCxnSpPr/>
              <p:nvPr/>
            </p:nvCxnSpPr>
            <p:spPr>
              <a:xfrm flipV="1">
                <a:off x="4577368" y="5966233"/>
                <a:ext cx="4155202" cy="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6583631" y="3701633"/>
                <a:ext cx="0" cy="28880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261258" y="3566047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8732570" y="5643067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227369" y="5914787"/>
                <a:ext cx="301059" cy="314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88441" y="5896388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320672" y="4104787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2022860" y="5824940"/>
              <a:ext cx="673667" cy="4227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正方形/長方形 150"/>
              <p:cNvSpPr/>
              <p:nvPr/>
            </p:nvSpPr>
            <p:spPr>
              <a:xfrm>
                <a:off x="2504574" y="-6198"/>
                <a:ext cx="4937570" cy="961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/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sz="4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ja-JP" altLang="en-US" sz="3200" dirty="0" err="1" smtClean="0"/>
                  <a:t>ｘ</a:t>
                </a:r>
                <a:r>
                  <a:rPr lang="en-US" altLang="ja-JP" sz="3200" baseline="30000" dirty="0" smtClean="0"/>
                  <a:t>2</a:t>
                </a:r>
                <a:r>
                  <a:rPr lang="en-US" altLang="ja-JP" sz="3200" dirty="0" smtClean="0"/>
                  <a:t>(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－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2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≦ｘ≦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4</a:t>
                </a:r>
                <a:r>
                  <a:rPr lang="en-US" altLang="ja-JP" sz="3200" dirty="0" smtClean="0"/>
                  <a:t>)</a:t>
                </a:r>
                <a:r>
                  <a:rPr lang="ja-JP" altLang="en-US" sz="3200" dirty="0" smtClean="0"/>
                  <a:t>のグラフ</a:t>
                </a:r>
                <a:endParaRPr lang="ja-JP" altLang="en-US" sz="3200" dirty="0"/>
              </a:p>
            </p:txBody>
          </p:sp>
        </mc:Choice>
        <mc:Fallback xmlns="">
          <p:sp>
            <p:nvSpPr>
              <p:cNvPr id="151" name="正方形/長方形 1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574" y="-6198"/>
                <a:ext cx="4937570" cy="961545"/>
              </a:xfrm>
              <a:prstGeom prst="rect">
                <a:avLst/>
              </a:prstGeom>
              <a:blipFill rotWithShape="1">
                <a:blip r:embed="rId4"/>
                <a:stretch>
                  <a:fillRect l="-3210" r="-2469" b="-44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300763"/>
              </p:ext>
            </p:extLst>
          </p:nvPr>
        </p:nvGraphicFramePr>
        <p:xfrm>
          <a:off x="977288" y="963348"/>
          <a:ext cx="772449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2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‐4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4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4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4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" name="正方形/長方形 61"/>
          <p:cNvSpPr/>
          <p:nvPr/>
        </p:nvSpPr>
        <p:spPr>
          <a:xfrm>
            <a:off x="2314507" y="1630540"/>
            <a:ext cx="10038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/>
              <a:t>2.25</a:t>
            </a:r>
            <a:endParaRPr lang="ja-JP" altLang="en-US" sz="3600" dirty="0"/>
          </a:p>
        </p:txBody>
      </p:sp>
      <p:sp>
        <p:nvSpPr>
          <p:cNvPr id="63" name="正方形/長方形 62"/>
          <p:cNvSpPr/>
          <p:nvPr/>
        </p:nvSpPr>
        <p:spPr>
          <a:xfrm>
            <a:off x="3350460" y="1630539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１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3816084" y="1630538"/>
            <a:ext cx="10038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0.25</a:t>
            </a:r>
            <a:endParaRPr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4857965" y="1630537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330175" y="1630536"/>
            <a:ext cx="10038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0.25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27950" y="1630535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919405" y="1630534"/>
            <a:ext cx="10038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2.25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4274423" y="5800299"/>
            <a:ext cx="3278352" cy="2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7388542" y="572682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4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885936" y="571489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－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2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2729552" y="2770496"/>
            <a:ext cx="5363570" cy="3029803"/>
          </a:xfrm>
          <a:custGeom>
            <a:avLst/>
            <a:gdLst>
              <a:gd name="connsiteX0" fmla="*/ 0 w 5363570"/>
              <a:gd name="connsiteY0" fmla="*/ 0 h 3029803"/>
              <a:gd name="connsiteX1" fmla="*/ 545911 w 5363570"/>
              <a:gd name="connsiteY1" fmla="*/ 1091820 h 3029803"/>
              <a:gd name="connsiteX2" fmla="*/ 1078173 w 5363570"/>
              <a:gd name="connsiteY2" fmla="*/ 1924334 h 3029803"/>
              <a:gd name="connsiteX3" fmla="*/ 1610436 w 5363570"/>
              <a:gd name="connsiteY3" fmla="*/ 2552131 h 3029803"/>
              <a:gd name="connsiteX4" fmla="*/ 2156347 w 5363570"/>
              <a:gd name="connsiteY4" fmla="*/ 2934268 h 3029803"/>
              <a:gd name="connsiteX5" fmla="*/ 2674961 w 5363570"/>
              <a:gd name="connsiteY5" fmla="*/ 3029803 h 3029803"/>
              <a:gd name="connsiteX6" fmla="*/ 3220872 w 5363570"/>
              <a:gd name="connsiteY6" fmla="*/ 2934268 h 3029803"/>
              <a:gd name="connsiteX7" fmla="*/ 3753135 w 5363570"/>
              <a:gd name="connsiteY7" fmla="*/ 2538483 h 3029803"/>
              <a:gd name="connsiteX8" fmla="*/ 4285397 w 5363570"/>
              <a:gd name="connsiteY8" fmla="*/ 1951629 h 3029803"/>
              <a:gd name="connsiteX9" fmla="*/ 4831308 w 5363570"/>
              <a:gd name="connsiteY9" fmla="*/ 1091820 h 3029803"/>
              <a:gd name="connsiteX10" fmla="*/ 5363570 w 5363570"/>
              <a:gd name="connsiteY10" fmla="*/ 54591 h 302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363570" h="3029803">
                <a:moveTo>
                  <a:pt x="0" y="0"/>
                </a:moveTo>
                <a:cubicBezTo>
                  <a:pt x="183108" y="385549"/>
                  <a:pt x="366216" y="771098"/>
                  <a:pt x="545911" y="1091820"/>
                </a:cubicBezTo>
                <a:cubicBezTo>
                  <a:pt x="725606" y="1412542"/>
                  <a:pt x="900752" y="1680949"/>
                  <a:pt x="1078173" y="1924334"/>
                </a:cubicBezTo>
                <a:cubicBezTo>
                  <a:pt x="1255594" y="2167719"/>
                  <a:pt x="1430740" y="2383809"/>
                  <a:pt x="1610436" y="2552131"/>
                </a:cubicBezTo>
                <a:cubicBezTo>
                  <a:pt x="1790132" y="2720453"/>
                  <a:pt x="1978926" y="2854656"/>
                  <a:pt x="2156347" y="2934268"/>
                </a:cubicBezTo>
                <a:cubicBezTo>
                  <a:pt x="2333768" y="3013880"/>
                  <a:pt x="2497540" y="3029803"/>
                  <a:pt x="2674961" y="3029803"/>
                </a:cubicBezTo>
                <a:cubicBezTo>
                  <a:pt x="2852382" y="3029803"/>
                  <a:pt x="3041176" y="3016155"/>
                  <a:pt x="3220872" y="2934268"/>
                </a:cubicBezTo>
                <a:cubicBezTo>
                  <a:pt x="3400568" y="2852381"/>
                  <a:pt x="3575714" y="2702256"/>
                  <a:pt x="3753135" y="2538483"/>
                </a:cubicBezTo>
                <a:cubicBezTo>
                  <a:pt x="3930556" y="2374710"/>
                  <a:pt x="4105702" y="2192739"/>
                  <a:pt x="4285397" y="1951629"/>
                </a:cubicBezTo>
                <a:cubicBezTo>
                  <a:pt x="4465092" y="1710519"/>
                  <a:pt x="4651613" y="1407993"/>
                  <a:pt x="4831308" y="1091820"/>
                </a:cubicBezTo>
                <a:cubicBezTo>
                  <a:pt x="5011003" y="775647"/>
                  <a:pt x="5187286" y="415119"/>
                  <a:pt x="5363570" y="5459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直線コネクタ 59"/>
          <p:cNvCxnSpPr/>
          <p:nvPr/>
        </p:nvCxnSpPr>
        <p:spPr>
          <a:xfrm flipV="1">
            <a:off x="4323453" y="5327704"/>
            <a:ext cx="0" cy="47468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H="1" flipV="1">
            <a:off x="7567159" y="3836734"/>
            <a:ext cx="4420" cy="196565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フリーフォーム 25"/>
          <p:cNvSpPr/>
          <p:nvPr/>
        </p:nvSpPr>
        <p:spPr>
          <a:xfrm>
            <a:off x="4312693" y="3875964"/>
            <a:ext cx="3234519" cy="1938111"/>
          </a:xfrm>
          <a:custGeom>
            <a:avLst/>
            <a:gdLst>
              <a:gd name="connsiteX0" fmla="*/ 0 w 3234519"/>
              <a:gd name="connsiteY0" fmla="*/ 1433015 h 1938111"/>
              <a:gd name="connsiteX1" fmla="*/ 559558 w 3234519"/>
              <a:gd name="connsiteY1" fmla="*/ 1828800 h 1938111"/>
              <a:gd name="connsiteX2" fmla="*/ 1091820 w 3234519"/>
              <a:gd name="connsiteY2" fmla="*/ 1937982 h 1938111"/>
              <a:gd name="connsiteX3" fmla="*/ 1637731 w 3234519"/>
              <a:gd name="connsiteY3" fmla="*/ 1815152 h 1938111"/>
              <a:gd name="connsiteX4" fmla="*/ 2156346 w 3234519"/>
              <a:gd name="connsiteY4" fmla="*/ 1446663 h 1938111"/>
              <a:gd name="connsiteX5" fmla="*/ 2688608 w 3234519"/>
              <a:gd name="connsiteY5" fmla="*/ 859809 h 1938111"/>
              <a:gd name="connsiteX6" fmla="*/ 3234519 w 3234519"/>
              <a:gd name="connsiteY6" fmla="*/ 0 h 1938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34519" h="1938111">
                <a:moveTo>
                  <a:pt x="0" y="1433015"/>
                </a:moveTo>
                <a:cubicBezTo>
                  <a:pt x="188794" y="1588827"/>
                  <a:pt x="377588" y="1744639"/>
                  <a:pt x="559558" y="1828800"/>
                </a:cubicBezTo>
                <a:cubicBezTo>
                  <a:pt x="741528" y="1912961"/>
                  <a:pt x="912125" y="1940257"/>
                  <a:pt x="1091820" y="1937982"/>
                </a:cubicBezTo>
                <a:cubicBezTo>
                  <a:pt x="1271515" y="1935707"/>
                  <a:pt x="1460310" y="1897038"/>
                  <a:pt x="1637731" y="1815152"/>
                </a:cubicBezTo>
                <a:cubicBezTo>
                  <a:pt x="1815152" y="1733266"/>
                  <a:pt x="1981200" y="1605887"/>
                  <a:pt x="2156346" y="1446663"/>
                </a:cubicBezTo>
                <a:cubicBezTo>
                  <a:pt x="2331492" y="1287439"/>
                  <a:pt x="2508913" y="1100919"/>
                  <a:pt x="2688608" y="859809"/>
                </a:cubicBezTo>
                <a:cubicBezTo>
                  <a:pt x="2868303" y="618699"/>
                  <a:pt x="3051411" y="309349"/>
                  <a:pt x="3234519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2729552" y="2797791"/>
            <a:ext cx="1596788" cy="2511188"/>
          </a:xfrm>
          <a:custGeom>
            <a:avLst/>
            <a:gdLst>
              <a:gd name="connsiteX0" fmla="*/ 0 w 1596788"/>
              <a:gd name="connsiteY0" fmla="*/ 0 h 2511188"/>
              <a:gd name="connsiteX1" fmla="*/ 559558 w 1596788"/>
              <a:gd name="connsiteY1" fmla="*/ 1064525 h 2511188"/>
              <a:gd name="connsiteX2" fmla="*/ 1078173 w 1596788"/>
              <a:gd name="connsiteY2" fmla="*/ 1883391 h 2511188"/>
              <a:gd name="connsiteX3" fmla="*/ 1596788 w 1596788"/>
              <a:gd name="connsiteY3" fmla="*/ 2511188 h 2511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6788" h="2511188">
                <a:moveTo>
                  <a:pt x="0" y="0"/>
                </a:moveTo>
                <a:cubicBezTo>
                  <a:pt x="189931" y="375313"/>
                  <a:pt x="379863" y="750627"/>
                  <a:pt x="559558" y="1064525"/>
                </a:cubicBezTo>
                <a:cubicBezTo>
                  <a:pt x="739253" y="1378423"/>
                  <a:pt x="905301" y="1642281"/>
                  <a:pt x="1078173" y="1883391"/>
                </a:cubicBezTo>
                <a:cubicBezTo>
                  <a:pt x="1251045" y="2124501"/>
                  <a:pt x="1423916" y="2317844"/>
                  <a:pt x="1596788" y="2511188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7560860" y="2825087"/>
            <a:ext cx="532262" cy="1050877"/>
          </a:xfrm>
          <a:custGeom>
            <a:avLst/>
            <a:gdLst>
              <a:gd name="connsiteX0" fmla="*/ 0 w 532262"/>
              <a:gd name="connsiteY0" fmla="*/ 1050877 h 1050877"/>
              <a:gd name="connsiteX1" fmla="*/ 532262 w 532262"/>
              <a:gd name="connsiteY1" fmla="*/ 0 h 1050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262" h="1050877">
                <a:moveTo>
                  <a:pt x="0" y="1050877"/>
                </a:moveTo>
                <a:lnTo>
                  <a:pt x="532262" y="0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9" name="直線コネクタ 78"/>
          <p:cNvCxnSpPr>
            <a:stCxn id="28" idx="0"/>
          </p:cNvCxnSpPr>
          <p:nvPr/>
        </p:nvCxnSpPr>
        <p:spPr>
          <a:xfrm flipH="1">
            <a:off x="5411337" y="3875964"/>
            <a:ext cx="2149523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5005324" y="360070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4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3487" y="4137573"/>
            <a:ext cx="2331087" cy="1200329"/>
          </a:xfrm>
          <a:prstGeom prst="rect">
            <a:avLst/>
          </a:prstGeom>
          <a:solidFill>
            <a:srgbClr val="FFFF99"/>
          </a:solidFill>
          <a:ln>
            <a:solidFill>
              <a:srgbClr val="3333FF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3600" dirty="0" err="1" smtClean="0"/>
              <a:t>ｙ</a:t>
            </a:r>
            <a:r>
              <a:rPr lang="ja-JP" altLang="en-US" sz="3600" dirty="0" smtClean="0"/>
              <a:t>の変域は</a:t>
            </a:r>
            <a:endParaRPr lang="en-US" altLang="ja-JP" sz="3600" dirty="0" smtClean="0"/>
          </a:p>
          <a:p>
            <a:r>
              <a:rPr lang="en-US" altLang="ja-JP" sz="3600" dirty="0" smtClean="0">
                <a:solidFill>
                  <a:srgbClr val="3333FF"/>
                </a:solidFill>
              </a:rPr>
              <a:t>0</a:t>
            </a:r>
            <a:r>
              <a:rPr lang="ja-JP" altLang="en-US" sz="3600" dirty="0" smtClean="0">
                <a:solidFill>
                  <a:srgbClr val="3333FF"/>
                </a:solidFill>
              </a:rPr>
              <a:t>≦ｙ≦</a:t>
            </a:r>
            <a:r>
              <a:rPr lang="en-US" altLang="ja-JP" sz="3600" dirty="0">
                <a:solidFill>
                  <a:srgbClr val="3333FF"/>
                </a:solidFill>
              </a:rPr>
              <a:t>4</a:t>
            </a:r>
            <a:endParaRPr lang="ja-JP" altLang="en-US" sz="3600" dirty="0">
              <a:solidFill>
                <a:srgbClr val="3333FF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 flipV="1">
            <a:off x="5411337" y="3836732"/>
            <a:ext cx="0" cy="1937982"/>
          </a:xfrm>
          <a:prstGeom prst="line">
            <a:avLst/>
          </a:prstGeom>
          <a:ln w="57150">
            <a:solidFill>
              <a:srgbClr val="3333F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9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9" grpId="0" animBg="1"/>
      <p:bldP spid="26" grpId="0" animBg="1"/>
      <p:bldP spid="27" grpId="0" animBg="1"/>
      <p:bldP spid="28" grpId="0" animBg="1"/>
      <p:bldP spid="91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2218110" y="2221514"/>
            <a:ext cx="7102780" cy="4727375"/>
            <a:chOff x="2096442" y="2994258"/>
            <a:chExt cx="5537475" cy="3819933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2183208" y="2994258"/>
              <a:ext cx="5450709" cy="3819933"/>
              <a:chOff x="4577368" y="3490631"/>
              <a:chExt cx="4571237" cy="3218419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3972" t="42513" r="31959" b="10345"/>
              <a:stretch/>
            </p:blipFill>
            <p:spPr bwMode="auto">
              <a:xfrm>
                <a:off x="4577368" y="3701633"/>
                <a:ext cx="4155202" cy="3007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直線コネクタ 4"/>
              <p:cNvCxnSpPr/>
              <p:nvPr/>
            </p:nvCxnSpPr>
            <p:spPr>
              <a:xfrm flipV="1">
                <a:off x="4610479" y="4003252"/>
                <a:ext cx="4155202" cy="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6583631" y="3701633"/>
                <a:ext cx="0" cy="28880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326762" y="3490631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8723489" y="3740664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289959" y="3974989"/>
                <a:ext cx="301059" cy="314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234759" y="3982538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2096442" y="3578110"/>
              <a:ext cx="673667" cy="4227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51" name="正方形/長方形 150"/>
              <p:cNvSpPr/>
              <p:nvPr/>
            </p:nvSpPr>
            <p:spPr>
              <a:xfrm>
                <a:off x="2504574" y="-6198"/>
                <a:ext cx="5081840" cy="961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/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sz="4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ja-JP" altLang="en-US" sz="3200" dirty="0" err="1" smtClean="0"/>
                  <a:t>ｘ</a:t>
                </a:r>
                <a:r>
                  <a:rPr lang="en-US" altLang="ja-JP" sz="3200" baseline="30000" dirty="0" smtClean="0"/>
                  <a:t>2</a:t>
                </a:r>
                <a:r>
                  <a:rPr lang="en-US" altLang="ja-JP" sz="3200" dirty="0" smtClean="0"/>
                  <a:t>(</a:t>
                </a:r>
                <a:r>
                  <a:rPr lang="ja-JP" altLang="en-US" sz="3200" dirty="0" smtClean="0"/>
                  <a:t>－</a:t>
                </a:r>
                <a:r>
                  <a:rPr lang="ja-JP" altLang="en-US" sz="3200" dirty="0"/>
                  <a:t>２</a:t>
                </a:r>
                <a:r>
                  <a:rPr lang="ja-JP" altLang="en-US" sz="3200" dirty="0" smtClean="0"/>
                  <a:t>≦</a:t>
                </a:r>
                <a:r>
                  <a:rPr lang="ja-JP" altLang="en-US" sz="3200" dirty="0" smtClean="0"/>
                  <a:t>ｘ</a:t>
                </a:r>
                <a:r>
                  <a:rPr lang="ja-JP" altLang="en-US" sz="3200" dirty="0" smtClean="0"/>
                  <a:t>≦４</a:t>
                </a:r>
                <a:r>
                  <a:rPr lang="en-US" altLang="ja-JP" sz="3200" dirty="0" smtClean="0"/>
                  <a:t>)</a:t>
                </a:r>
                <a:r>
                  <a:rPr lang="ja-JP" altLang="en-US" sz="3200" dirty="0" smtClean="0"/>
                  <a:t>のグラフ</a:t>
                </a:r>
                <a:endParaRPr lang="ja-JP" altLang="en-US" sz="3200" dirty="0"/>
              </a:p>
            </p:txBody>
          </p:sp>
        </mc:Choice>
        <mc:Fallback>
          <p:sp>
            <p:nvSpPr>
              <p:cNvPr id="151" name="正方形/長方形 1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574" y="-6198"/>
                <a:ext cx="5081840" cy="961545"/>
              </a:xfrm>
              <a:prstGeom prst="rect">
                <a:avLst/>
              </a:prstGeom>
              <a:blipFill>
                <a:blip r:embed="rId4"/>
                <a:stretch>
                  <a:fillRect l="-3121" r="-2401" b="-44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762782"/>
              </p:ext>
            </p:extLst>
          </p:nvPr>
        </p:nvGraphicFramePr>
        <p:xfrm>
          <a:off x="618140" y="968342"/>
          <a:ext cx="8017595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0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1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71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5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7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88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r>
                        <a:rPr kumimoji="1" lang="en-US" altLang="ja-JP" sz="3600" dirty="0" smtClean="0"/>
                        <a:t>‐</a:t>
                      </a:r>
                      <a:r>
                        <a:rPr kumimoji="1" lang="en-US" altLang="ja-JP" sz="3600" dirty="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4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" name="テキスト ボックス 34"/>
          <p:cNvSpPr txBox="1"/>
          <p:nvPr/>
        </p:nvSpPr>
        <p:spPr>
          <a:xfrm>
            <a:off x="4688410" y="5090040"/>
            <a:ext cx="864096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－</a:t>
            </a:r>
            <a:r>
              <a:rPr kumimoji="1" lang="en-US" altLang="ja-JP" sz="2800" dirty="0" smtClean="0"/>
              <a:t>5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1198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195</Words>
  <Application>Microsoft Office PowerPoint</Application>
  <PresentationFormat>画面に合わせる (4:3)</PresentationFormat>
  <Paragraphs>128</Paragraphs>
  <Slides>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ＤＦ平成明朝体W7</vt:lpstr>
      <vt:lpstr>ＭＳ Ｐゴシック</vt:lpstr>
      <vt:lpstr>Arial</vt:lpstr>
      <vt:lpstr>Calibri</vt:lpstr>
      <vt:lpstr>Cambria Math</vt:lpstr>
      <vt:lpstr>Office ​​テーマ</vt:lpstr>
      <vt:lpstr>関数ｙ＝ａｘ2の値の増減と変域</vt:lpstr>
      <vt:lpstr>関数y＝ax2の値の増減</vt:lpstr>
      <vt:lpstr>関数y＝ax2の値の増減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teacher</cp:lastModifiedBy>
  <cp:revision>122</cp:revision>
  <dcterms:created xsi:type="dcterms:W3CDTF">2013-07-01T05:47:01Z</dcterms:created>
  <dcterms:modified xsi:type="dcterms:W3CDTF">2016-10-14T09:08:59Z</dcterms:modified>
</cp:coreProperties>
</file>