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82" r:id="rId2"/>
    <p:sldId id="277" r:id="rId3"/>
    <p:sldId id="278" r:id="rId4"/>
    <p:sldId id="280" r:id="rId5"/>
    <p:sldId id="281" r:id="rId6"/>
  </p:sldIdLst>
  <p:sldSz cx="9144000" cy="6858000" type="screen4x3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3A5B9F-6ADE-4EDE-83D4-BF6D54C42A90}" type="datetimeFigureOut">
              <a:rPr kumimoji="1" lang="ja-JP" altLang="en-US" smtClean="0"/>
              <a:t>2016/6/24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1F7C15-E8A9-4C6D-9BCE-E28BA0E61C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15800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FECE1-90E9-473F-BA99-E41C921CF172}" type="datetimeFigureOut">
              <a:rPr kumimoji="1" lang="ja-JP" altLang="en-US" smtClean="0"/>
              <a:t>2016/6/24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7FDA6-A998-4E66-B605-694829D4E8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274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7FDA6-A998-4E66-B605-694829D4E863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0259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9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5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840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414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5299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2016/6/24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4616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2016/6/24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5955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2016/6/24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9351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2016/6/24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60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2016/6/24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7466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2016/6/24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366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AC2C9-429C-4848-9228-45DA1AEC2514}" type="datetimeFigureOut">
              <a:rPr kumimoji="1" lang="ja-JP" altLang="en-US" smtClean="0"/>
              <a:t>2016/6/24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163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Relationship Id="rId9" Type="http://schemas.openxmlformats.org/officeDocument/2006/relationships/image" Target="../media/image5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874639"/>
          </a:xfrm>
        </p:spPr>
        <p:txBody>
          <a:bodyPr>
            <a:noAutofit/>
          </a:bodyPr>
          <a:lstStyle/>
          <a:p>
            <a:r>
              <a:rPr kumimoji="1" lang="ja-JP" altLang="en-US" sz="6600" dirty="0" smtClean="0"/>
              <a:t>分母の有理化</a:t>
            </a:r>
            <a:r>
              <a:rPr kumimoji="1" lang="en-US" altLang="ja-JP" sz="6600" dirty="0" smtClean="0"/>
              <a:t/>
            </a:r>
            <a:br>
              <a:rPr kumimoji="1" lang="en-US" altLang="ja-JP" sz="6600" dirty="0" smtClean="0"/>
            </a:br>
            <a:r>
              <a:rPr kumimoji="1" lang="ja-JP" altLang="en-US" sz="6600" dirty="0" smtClean="0"/>
              <a:t>根号をふくむ</a:t>
            </a:r>
            <a:r>
              <a:rPr lang="ja-JP" altLang="en-US" sz="6600" dirty="0" smtClean="0"/>
              <a:t>式</a:t>
            </a:r>
            <a:r>
              <a:rPr lang="ja-JP" altLang="en-US" sz="6600" dirty="0"/>
              <a:t>の値</a:t>
            </a:r>
            <a:endParaRPr kumimoji="1" lang="ja-JP" altLang="en-US" sz="6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23528" y="2636912"/>
            <a:ext cx="8496944" cy="3816424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kumimoji="1" lang="ja-JP" altLang="en-US" sz="4400" dirty="0" smtClean="0">
                <a:solidFill>
                  <a:schemeClr val="tx1"/>
                </a:solidFill>
              </a:rPr>
              <a:t>本時の目標</a:t>
            </a:r>
            <a:endParaRPr kumimoji="1" lang="en-US" altLang="ja-JP" sz="44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4400" dirty="0">
                <a:solidFill>
                  <a:schemeClr val="tx1"/>
                </a:solidFill>
              </a:rPr>
              <a:t>分母の有理化の意味を理解し</a:t>
            </a:r>
            <a:r>
              <a:rPr lang="ja-JP" altLang="en-US" sz="4400" dirty="0" smtClean="0">
                <a:solidFill>
                  <a:schemeClr val="tx1"/>
                </a:solidFill>
              </a:rPr>
              <a:t>、分母の有理化ができるようにする。また、有理化などを利用して、根号をふくむ式の値を求めることができる。</a:t>
            </a:r>
            <a:endParaRPr kumimoji="1" lang="en-US" altLang="ja-JP" sz="4400" dirty="0" smtClean="0">
              <a:solidFill>
                <a:schemeClr val="tx1"/>
              </a:solidFill>
            </a:endParaRPr>
          </a:p>
          <a:p>
            <a:endParaRPr kumimoji="1" lang="ja-JP" alt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50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コンテンツ プレースホルダー 2"/>
              <p:cNvSpPr txBox="1">
                <a:spLocks/>
              </p:cNvSpPr>
              <p:nvPr/>
            </p:nvSpPr>
            <p:spPr>
              <a:xfrm>
                <a:off x="153799" y="90451"/>
                <a:ext cx="1368152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ja-JP" sz="36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b="0" i="1" smtClean="0">
                            <a:latin typeface="Cambria Math"/>
                          </a:rPr>
                          <m:t>１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ja-JP" altLang="en-US" sz="36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3600" b="0" i="1" smtClean="0">
                                <a:latin typeface="Cambria Math"/>
                              </a:rPr>
                              <m:t>２</m:t>
                            </m:r>
                          </m:e>
                        </m:rad>
                      </m:den>
                    </m:f>
                  </m:oMath>
                </a14:m>
                <a:r>
                  <a:rPr lang="ja-JP" altLang="en-US" sz="3600" dirty="0" smtClean="0"/>
                  <a:t>＝</a:t>
                </a:r>
                <a:endParaRPr lang="en-US" altLang="ja-JP" sz="3600" i="1" dirty="0" smtClean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ja-JP" altLang="en-US" sz="3600" dirty="0" smtClean="0"/>
                  <a:t>　</a:t>
                </a:r>
                <a:endParaRPr lang="en-US" altLang="ja-JP" sz="3600" dirty="0" smtClean="0"/>
              </a:p>
            </p:txBody>
          </p:sp>
        </mc:Choice>
        <mc:Fallback xmlns="">
          <p:sp>
            <p:nvSpPr>
              <p:cNvPr id="8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799" y="90451"/>
                <a:ext cx="1368152" cy="1296144"/>
              </a:xfrm>
              <a:prstGeom prst="rect">
                <a:avLst/>
              </a:prstGeom>
              <a:blipFill rotWithShape="1">
                <a:blip r:embed="rId2"/>
                <a:stretch>
                  <a:fillRect r="-888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正方形/長方形 3"/>
              <p:cNvSpPr/>
              <p:nvPr/>
            </p:nvSpPr>
            <p:spPr>
              <a:xfrm>
                <a:off x="153799" y="1371106"/>
                <a:ext cx="1313436" cy="10743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ja-JP" altLang="en-US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２</m:t>
                            </m:r>
                          </m:e>
                        </m:rad>
                      </m:num>
                      <m:den>
                        <m:r>
                          <a:rPr lang="ja-JP" altLang="en-US" sz="36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２</m:t>
                        </m:r>
                      </m:den>
                    </m:f>
                    <m:r>
                      <a:rPr lang="ja-JP" altLang="en-US" sz="3600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3600" dirty="0">
                    <a:solidFill>
                      <a:prstClr val="black"/>
                    </a:solidFill>
                  </a:rPr>
                  <a:t>＝</a:t>
                </a:r>
                <a:endParaRPr lang="ja-JP" altLang="en-US" dirty="0"/>
              </a:p>
            </p:txBody>
          </p:sp>
        </mc:Choice>
        <mc:Fallback xmlns="">
          <p:sp>
            <p:nvSpPr>
              <p:cNvPr id="4" name="正方形/長方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799" y="1371106"/>
                <a:ext cx="1313436" cy="1074333"/>
              </a:xfrm>
              <a:prstGeom prst="rect">
                <a:avLst/>
              </a:prstGeom>
              <a:blipFill rotWithShape="1">
                <a:blip r:embed="rId3"/>
                <a:stretch>
                  <a:fillRect r="-12963" b="-681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/>
          <p:cNvSpPr txBox="1"/>
          <p:nvPr/>
        </p:nvSpPr>
        <p:spPr>
          <a:xfrm>
            <a:off x="1361070" y="298087"/>
            <a:ext cx="19335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1÷1.414</a:t>
            </a:r>
            <a:endParaRPr kumimoji="1" lang="ja-JP" altLang="en-US" sz="36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361070" y="1687721"/>
            <a:ext cx="19335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1.414÷2</a:t>
            </a:r>
            <a:endParaRPr kumimoji="1" lang="ja-JP" alt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コンテンツ プレースホルダー 2"/>
              <p:cNvSpPr txBox="1">
                <a:spLocks/>
              </p:cNvSpPr>
              <p:nvPr/>
            </p:nvSpPr>
            <p:spPr>
              <a:xfrm>
                <a:off x="5932217" y="781489"/>
                <a:ext cx="2016224" cy="1296144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ja-JP" sz="36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b="0" i="1" smtClean="0">
                            <a:latin typeface="Cambria Math"/>
                          </a:rPr>
                          <m:t>１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ja-JP" altLang="en-US" sz="36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3600" b="0" i="1" smtClean="0">
                                <a:latin typeface="Cambria Math"/>
                              </a:rPr>
                              <m:t>２</m:t>
                            </m:r>
                          </m:e>
                        </m:rad>
                      </m:den>
                    </m:f>
                  </m:oMath>
                </a14:m>
                <a:r>
                  <a:rPr lang="ja-JP" altLang="en-US" sz="3600" dirty="0" smtClean="0"/>
                  <a:t>＝</a:t>
                </a:r>
                <a:r>
                  <a:rPr lang="en-US" altLang="ja-JP" sz="36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ja-JP" altLang="en-US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２</m:t>
                            </m:r>
                          </m:e>
                        </m:rad>
                      </m:num>
                      <m:den>
                        <m:r>
                          <a:rPr lang="ja-JP" altLang="en-US" sz="36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endParaRPr lang="en-US" altLang="ja-JP" sz="3600" i="1" dirty="0" smtClean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ja-JP" altLang="en-US" sz="3600" dirty="0" smtClean="0"/>
                  <a:t>　</a:t>
                </a:r>
                <a:endParaRPr lang="en-US" altLang="ja-JP" sz="3600" dirty="0" smtClean="0"/>
              </a:p>
            </p:txBody>
          </p:sp>
        </mc:Choice>
        <mc:Fallback xmlns="">
          <p:sp>
            <p:nvSpPr>
              <p:cNvPr id="10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2217" y="781489"/>
                <a:ext cx="2016224" cy="129614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コンテンツ プレースホルダー 2"/>
              <p:cNvSpPr txBox="1">
                <a:spLocks/>
              </p:cNvSpPr>
              <p:nvPr/>
            </p:nvSpPr>
            <p:spPr>
              <a:xfrm>
                <a:off x="153799" y="5001223"/>
                <a:ext cx="1313436" cy="1296144"/>
              </a:xfrm>
              <a:prstGeom prst="rect">
                <a:avLst/>
              </a:prstGeom>
              <a:ln>
                <a:noFill/>
              </a:ln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ja-JP" sz="36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b="0" i="1" smtClean="0">
                            <a:latin typeface="Cambria Math"/>
                          </a:rPr>
                          <m:t>１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ja-JP" altLang="en-US" sz="36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3600" b="0" i="1" smtClean="0">
                                <a:latin typeface="Cambria Math"/>
                              </a:rPr>
                              <m:t>２</m:t>
                            </m:r>
                          </m:e>
                        </m:rad>
                      </m:den>
                    </m:f>
                  </m:oMath>
                </a14:m>
                <a:r>
                  <a:rPr lang="ja-JP" altLang="en-US" sz="3600" dirty="0" smtClean="0"/>
                  <a:t>＝</a:t>
                </a:r>
                <a:r>
                  <a:rPr lang="en-US" altLang="ja-JP" sz="3600" dirty="0"/>
                  <a:t> </a:t>
                </a:r>
                <a:endParaRPr lang="en-US" altLang="ja-JP" sz="3600" i="1" dirty="0" smtClean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ja-JP" altLang="en-US" sz="3600" dirty="0" smtClean="0"/>
                  <a:t>　</a:t>
                </a:r>
                <a:endParaRPr lang="en-US" altLang="ja-JP" sz="3600" dirty="0" smtClean="0"/>
              </a:p>
            </p:txBody>
          </p:sp>
        </mc:Choice>
        <mc:Fallback xmlns="">
          <p:sp>
            <p:nvSpPr>
              <p:cNvPr id="11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799" y="5001223"/>
                <a:ext cx="1313436" cy="1296144"/>
              </a:xfrm>
              <a:prstGeom prst="rect">
                <a:avLst/>
              </a:prstGeom>
              <a:blipFill rotWithShape="1">
                <a:blip r:embed="rId5"/>
                <a:stretch>
                  <a:fillRect r="-1342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正方形/長方形 12"/>
              <p:cNvSpPr/>
              <p:nvPr/>
            </p:nvSpPr>
            <p:spPr>
              <a:xfrm>
                <a:off x="1380611" y="4866800"/>
                <a:ext cx="1937414" cy="12247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32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ja-JP" altLang="en-US" sz="32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１</m:t>
                          </m:r>
                          <m:r>
                            <a:rPr lang="en-US" altLang="ja-JP" sz="32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×</m:t>
                          </m:r>
                          <m:rad>
                            <m:radPr>
                              <m:degHide m:val="on"/>
                              <m:ctrlPr>
                                <a:rPr lang="ja-JP" altLang="en-US" sz="32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ja-JP" altLang="en-US" sz="32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２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ja-JP" altLang="en-US" sz="32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ja-JP" altLang="en-US" sz="32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２</m:t>
                              </m:r>
                            </m:e>
                          </m:rad>
                          <m:r>
                            <a:rPr lang="en-US" altLang="ja-JP" sz="32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×</m:t>
                          </m:r>
                          <m:rad>
                            <m:radPr>
                              <m:degHide m:val="on"/>
                              <m:ctrlPr>
                                <a:rPr lang="ja-JP" altLang="en-US" sz="32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ja-JP" altLang="en-US" sz="32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２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ja-JP" altLang="en-US" sz="1600" dirty="0"/>
              </a:p>
            </p:txBody>
          </p:sp>
        </mc:Choice>
        <mc:Fallback xmlns="">
          <p:sp>
            <p:nvSpPr>
              <p:cNvPr id="13" name="正方形/長方形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0611" y="4866800"/>
                <a:ext cx="1937414" cy="122475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正方形/長方形 13"/>
              <p:cNvSpPr/>
              <p:nvPr/>
            </p:nvSpPr>
            <p:spPr>
              <a:xfrm>
                <a:off x="3223109" y="4942012"/>
                <a:ext cx="1316642" cy="10743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3600" dirty="0">
                    <a:solidFill>
                      <a:prstClr val="black"/>
                    </a:solidFill>
                  </a:rPr>
                  <a:t>＝</a:t>
                </a:r>
                <a:r>
                  <a:rPr lang="en-US" altLang="ja-JP" sz="36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ja-JP" altLang="en-US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２</m:t>
                            </m:r>
                          </m:e>
                        </m:rad>
                      </m:num>
                      <m:den>
                        <m:r>
                          <a:rPr lang="ja-JP" altLang="en-US" sz="36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14" name="正方形/長方形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3109" y="4942012"/>
                <a:ext cx="1316642" cy="1074333"/>
              </a:xfrm>
              <a:prstGeom prst="rect">
                <a:avLst/>
              </a:prstGeom>
              <a:blipFill rotWithShape="1">
                <a:blip r:embed="rId7"/>
                <a:stretch>
                  <a:fillRect l="-14352" b="-681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/>
              <p:cNvSpPr txBox="1"/>
              <p:nvPr/>
            </p:nvSpPr>
            <p:spPr>
              <a:xfrm>
                <a:off x="5001336" y="5185348"/>
                <a:ext cx="3877985" cy="830997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ja-JP" altLang="en-US" sz="4800" i="1" smtClean="0">
                        <a:solidFill>
                          <a:schemeClr val="tx1"/>
                        </a:solidFill>
                        <a:latin typeface="Cambria Math"/>
                      </a:rPr>
                      <m:t>分母</m:t>
                    </m:r>
                    <m:r>
                      <a:rPr lang="ja-JP" altLang="en-US" sz="4800" b="0" i="1" smtClean="0">
                        <a:solidFill>
                          <a:schemeClr val="tx1"/>
                        </a:solidFill>
                        <a:latin typeface="Cambria Math"/>
                      </a:rPr>
                      <m:t>の</m:t>
                    </m:r>
                  </m:oMath>
                </a14:m>
                <a:r>
                  <a:rPr lang="ja-JP" altLang="en-US" sz="4800" dirty="0" smtClean="0">
                    <a:solidFill>
                      <a:schemeClr val="tx1"/>
                    </a:solidFill>
                  </a:rPr>
                  <a:t>有理化</a:t>
                </a:r>
                <a:endParaRPr kumimoji="1" lang="ja-JP" altLang="en-US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テキスト ボックス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1336" y="5185348"/>
                <a:ext cx="3877985" cy="83099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テキスト ボックス 15"/>
          <p:cNvSpPr txBox="1"/>
          <p:nvPr/>
        </p:nvSpPr>
        <p:spPr>
          <a:xfrm>
            <a:off x="2421988" y="6302166"/>
            <a:ext cx="36391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「分母を有理数にする」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3391805" y="313743"/>
            <a:ext cx="16995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600" dirty="0">
                <a:solidFill>
                  <a:prstClr val="black"/>
                </a:solidFill>
              </a:rPr>
              <a:t>＝</a:t>
            </a:r>
            <a:r>
              <a:rPr lang="en-US" altLang="ja-JP" sz="3600" dirty="0">
                <a:solidFill>
                  <a:prstClr val="black"/>
                </a:solidFill>
              </a:rPr>
              <a:t>0.707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393449" y="1719375"/>
            <a:ext cx="16995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600" dirty="0">
                <a:solidFill>
                  <a:prstClr val="black"/>
                </a:solidFill>
              </a:rPr>
              <a:t>＝</a:t>
            </a:r>
            <a:r>
              <a:rPr lang="en-US" altLang="ja-JP" sz="3600" dirty="0">
                <a:solidFill>
                  <a:prstClr val="black"/>
                </a:solidFill>
              </a:rPr>
              <a:t>0.707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26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38732" y="2746360"/>
            <a:ext cx="4399408" cy="2016224"/>
          </a:xfr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dirty="0" smtClean="0"/>
              <a:t>分母と分子に同じ数をかけても、分母と分子を同じ数で割っても分数の大きさは変わりません。　　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en-US" altLang="ja-JP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コンテンツ プレースホルダー 2"/>
              <p:cNvSpPr txBox="1">
                <a:spLocks/>
              </p:cNvSpPr>
              <p:nvPr/>
            </p:nvSpPr>
            <p:spPr>
              <a:xfrm>
                <a:off x="235066" y="2746359"/>
                <a:ext cx="4304685" cy="165618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:r>
                  <a:rPr lang="ja-JP" altLang="en-US" sz="3600" dirty="0" smtClean="0"/>
                  <a:t>学び直し　小学校</a:t>
                </a:r>
                <a:r>
                  <a:rPr lang="en-US" altLang="ja-JP" sz="3600" dirty="0" smtClean="0"/>
                  <a:t>5</a:t>
                </a:r>
                <a:r>
                  <a:rPr lang="ja-JP" altLang="en-US" sz="3600" dirty="0" smtClean="0"/>
                  <a:t>年</a:t>
                </a:r>
                <a:endParaRPr lang="en-US" altLang="ja-JP" sz="3600" dirty="0" smtClean="0"/>
              </a:p>
              <a:p>
                <a:pPr marL="0" indent="0">
                  <a:buFont typeface="Arial" pitchFamily="34" charset="0"/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i="1" smtClean="0">
                            <a:latin typeface="Cambria Math"/>
                          </a:rPr>
                          <m:t>２</m:t>
                        </m:r>
                      </m:num>
                      <m:den>
                        <m:r>
                          <a:rPr lang="ja-JP" altLang="en-US" sz="3600" i="1" smtClean="0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ja-JP" altLang="en-US" sz="3600" dirty="0" smtClean="0"/>
                  <a:t>＝</a:t>
                </a:r>
                <a:r>
                  <a:rPr lang="en-US" altLang="ja-JP" sz="36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i="1">
                            <a:latin typeface="Cambria Math"/>
                          </a:rPr>
                          <m:t>２</m:t>
                        </m:r>
                        <m:r>
                          <a:rPr lang="en-US" altLang="ja-JP" sz="3600" i="1" smtClean="0">
                            <a:latin typeface="Cambria Math"/>
                          </a:rPr>
                          <m:t>×</m:t>
                        </m:r>
                        <m:r>
                          <a:rPr lang="ja-JP" altLang="en-US" sz="36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３</m:t>
                        </m:r>
                      </m:num>
                      <m:den>
                        <m:r>
                          <a:rPr lang="ja-JP" altLang="en-US" sz="3600" i="1">
                            <a:latin typeface="Cambria Math"/>
                          </a:rPr>
                          <m:t>３</m:t>
                        </m:r>
                        <m:r>
                          <a:rPr lang="en-US" altLang="ja-JP" sz="3600" i="1" smtClean="0">
                            <a:latin typeface="Cambria Math"/>
                          </a:rPr>
                          <m:t>×</m:t>
                        </m:r>
                        <m:r>
                          <a:rPr lang="ja-JP" altLang="en-US" sz="36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３</m:t>
                        </m:r>
                      </m:den>
                    </m:f>
                    <m:r>
                      <a:rPr lang="ja-JP" altLang="en-US" sz="3600" i="1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3600" dirty="0" smtClean="0"/>
                  <a:t>＝</a:t>
                </a:r>
                <a:r>
                  <a:rPr lang="en-US" altLang="ja-JP" sz="36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i="1" smtClean="0">
                            <a:latin typeface="Cambria Math"/>
                          </a:rPr>
                          <m:t>６</m:t>
                        </m:r>
                      </m:num>
                      <m:den>
                        <m:r>
                          <a:rPr lang="ja-JP" altLang="en-US" sz="3600" i="1" smtClean="0">
                            <a:latin typeface="Cambria Math"/>
                          </a:rPr>
                          <m:t>９</m:t>
                        </m:r>
                      </m:den>
                    </m:f>
                    <m:r>
                      <a:rPr lang="ja-JP" altLang="en-US" sz="3600" i="1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3600" dirty="0" smtClean="0"/>
                  <a:t>　　　</a:t>
                </a:r>
                <a:endParaRPr lang="en-US" altLang="ja-JP" sz="3600" dirty="0"/>
              </a:p>
              <a:p>
                <a:pPr marL="0" indent="0">
                  <a:buFont typeface="Arial" pitchFamily="34" charset="0"/>
                  <a:buNone/>
                </a:pPr>
                <a:endParaRPr lang="en-US" altLang="ja-JP" sz="3600" dirty="0"/>
              </a:p>
              <a:p>
                <a:pPr marL="0" indent="0">
                  <a:buFont typeface="Arial" pitchFamily="34" charset="0"/>
                  <a:buNone/>
                </a:pPr>
                <a:endParaRPr lang="en-US" altLang="ja-JP" sz="3600" dirty="0" smtClean="0"/>
              </a:p>
            </p:txBody>
          </p:sp>
        </mc:Choice>
        <mc:Fallback xmlns="">
          <p:sp>
            <p:nvSpPr>
              <p:cNvPr id="27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066" y="2746359"/>
                <a:ext cx="4304685" cy="1656184"/>
              </a:xfrm>
              <a:prstGeom prst="rect">
                <a:avLst/>
              </a:prstGeom>
              <a:blipFill rotWithShape="1">
                <a:blip r:embed="rId9"/>
                <a:stretch>
                  <a:fillRect l="-4391" t="-7380" r="-2975" b="-774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9831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" grpId="0"/>
      <p:bldP spid="5" grpId="0"/>
      <p:bldP spid="9" grpId="0"/>
      <p:bldP spid="10" grpId="0" animBg="1"/>
      <p:bldP spid="11" grpId="0"/>
      <p:bldP spid="13" grpId="0"/>
      <p:bldP spid="14" grpId="0"/>
      <p:bldP spid="15" grpId="0" animBg="1"/>
      <p:bldP spid="16" grpId="0"/>
      <p:bldP spid="23" grpId="0"/>
      <p:bldP spid="24" grpId="0"/>
      <p:bldP spid="26" grpId="0" build="p" animBg="1"/>
      <p:bldP spid="2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0" y="2636912"/>
                <a:ext cx="8465395" cy="165618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kumimoji="1" lang="ja-JP" altLang="en-US" sz="2800" dirty="0" smtClean="0"/>
                  <a:t>問</a:t>
                </a:r>
                <a:r>
                  <a:rPr kumimoji="1" lang="en-US" altLang="ja-JP" sz="2800" dirty="0" smtClean="0"/>
                  <a:t>6</a:t>
                </a:r>
                <a:r>
                  <a:rPr kumimoji="1" lang="ja-JP" altLang="en-US" sz="2800" dirty="0" smtClean="0"/>
                  <a:t>　次の数の分母を有理化しなさい。</a:t>
                </a:r>
                <a:endParaRPr kumimoji="1" lang="en-US" altLang="ja-JP" sz="2800" dirty="0" smtClean="0"/>
              </a:p>
              <a:p>
                <a:pPr marL="0" indent="0">
                  <a:buNone/>
                </a:pPr>
                <a:r>
                  <a:rPr kumimoji="1" lang="ja-JP" altLang="en-US" sz="2800" dirty="0" smtClean="0"/>
                  <a:t>（</a:t>
                </a:r>
                <a:r>
                  <a:rPr kumimoji="1" lang="en-US" altLang="ja-JP" sz="2800" dirty="0"/>
                  <a:t>1</a:t>
                </a:r>
                <a:r>
                  <a:rPr kumimoji="1" lang="ja-JP" altLang="en-US" sz="2800" dirty="0" smtClean="0"/>
                  <a:t>）</a:t>
                </a:r>
                <a:r>
                  <a:rPr lang="ja-JP" altLang="en-US" sz="2800" dirty="0"/>
                  <a:t> </a:t>
                </a:r>
                <a:r>
                  <a:rPr lang="en-US" altLang="ja-JP" sz="28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b="0" i="1" smtClean="0">
                            <a:latin typeface="Cambria Math"/>
                          </a:rPr>
                          <m:t>１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ja-JP" altLang="en-US" sz="28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2800" b="0" i="1" smtClean="0">
                                <a:latin typeface="Cambria Math"/>
                              </a:rPr>
                              <m:t>６</m:t>
                            </m:r>
                          </m:e>
                        </m:rad>
                      </m:den>
                    </m:f>
                  </m:oMath>
                </a14:m>
                <a:r>
                  <a:rPr kumimoji="1" lang="ja-JP" altLang="en-US" sz="2800" dirty="0" smtClean="0"/>
                  <a:t>　　　　　　　　</a:t>
                </a:r>
                <a:r>
                  <a:rPr lang="ja-JP" altLang="en-US" sz="2800" dirty="0" smtClean="0"/>
                  <a:t>（</a:t>
                </a:r>
                <a:r>
                  <a:rPr lang="en-US" altLang="ja-JP" sz="2800" dirty="0" smtClean="0"/>
                  <a:t>2</a:t>
                </a:r>
                <a:r>
                  <a:rPr lang="ja-JP" altLang="en-US" sz="2800" dirty="0" smtClean="0"/>
                  <a:t>） </a:t>
                </a:r>
                <a:r>
                  <a:rPr lang="en-US" altLang="ja-JP" sz="28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ja-JP" altLang="en-US" sz="28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2800" b="0" i="1" smtClean="0">
                                <a:latin typeface="Cambria Math"/>
                              </a:rPr>
                              <m:t>３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ja-JP" altLang="en-US" sz="28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2800" i="1">
                                <a:latin typeface="Cambria Math"/>
                              </a:rPr>
                              <m:t>５</m:t>
                            </m:r>
                          </m:e>
                        </m:rad>
                      </m:den>
                    </m:f>
                  </m:oMath>
                </a14:m>
                <a:r>
                  <a:rPr lang="ja-JP" altLang="en-US" sz="2800" dirty="0" smtClean="0"/>
                  <a:t>　　　　　　　　（</a:t>
                </a:r>
                <a:r>
                  <a:rPr lang="en-US" altLang="ja-JP" sz="2800" dirty="0" smtClean="0"/>
                  <a:t>3</a:t>
                </a:r>
                <a:r>
                  <a:rPr lang="ja-JP" altLang="en-US" sz="2800" dirty="0" smtClean="0"/>
                  <a:t>） </a:t>
                </a:r>
                <a:r>
                  <a:rPr lang="en-US" altLang="ja-JP" sz="28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b="0" i="1" smtClean="0">
                            <a:latin typeface="Cambria Math"/>
                          </a:rPr>
                          <m:t>９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ja-JP" altLang="en-US" sz="28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2800" i="1">
                                <a:latin typeface="Cambria Math"/>
                              </a:rPr>
                              <m:t>１８</m:t>
                            </m:r>
                          </m:e>
                        </m:rad>
                      </m:den>
                    </m:f>
                  </m:oMath>
                </a14:m>
                <a:endParaRPr lang="en-US" altLang="ja-JP" sz="2800" dirty="0"/>
              </a:p>
              <a:p>
                <a:pPr marL="0" indent="0">
                  <a:buNone/>
                </a:pPr>
                <a:endParaRPr lang="en-US" altLang="ja-JP" sz="2800" dirty="0"/>
              </a:p>
              <a:p>
                <a:pPr marL="0" indent="0">
                  <a:buNone/>
                </a:pPr>
                <a:endParaRPr kumimoji="1" lang="en-US" altLang="ja-JP" sz="2800" dirty="0" smtClean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2636912"/>
                <a:ext cx="8465395" cy="1656184"/>
              </a:xfrm>
              <a:blipFill rotWithShape="1">
                <a:blip r:embed="rId2"/>
                <a:stretch>
                  <a:fillRect l="-1440" t="-516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コンテンツ プレースホルダー 2"/>
              <p:cNvSpPr txBox="1">
                <a:spLocks/>
              </p:cNvSpPr>
              <p:nvPr/>
            </p:nvSpPr>
            <p:spPr>
              <a:xfrm>
                <a:off x="269334" y="188640"/>
                <a:ext cx="1618069" cy="1368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:r>
                  <a:rPr lang="ja-JP" altLang="en-US" dirty="0" smtClean="0"/>
                  <a:t>（</a:t>
                </a:r>
                <a:r>
                  <a:rPr lang="en-US" altLang="ja-JP" dirty="0"/>
                  <a:t>1</a:t>
                </a:r>
                <a:r>
                  <a:rPr lang="ja-JP" altLang="en-US" dirty="0" smtClean="0"/>
                  <a:t>）</a:t>
                </a:r>
                <a:r>
                  <a:rPr lang="ja-JP" altLang="en-US" dirty="0"/>
                  <a:t> </a:t>
                </a:r>
                <a:r>
                  <a:rPr lang="en-US" altLang="ja-JP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ja-JP" altLang="en-US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i="1" smtClean="0">
                                <a:latin typeface="Cambria Math"/>
                              </a:rPr>
                              <m:t>２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ja-JP" altLang="en-US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i="1" smtClean="0">
                                <a:latin typeface="Cambria Math"/>
                              </a:rPr>
                              <m:t>５</m:t>
                            </m:r>
                          </m:e>
                        </m:rad>
                      </m:den>
                    </m:f>
                  </m:oMath>
                </a14:m>
                <a:endParaRPr lang="en-US" altLang="ja-JP" dirty="0" smtClean="0"/>
              </a:p>
            </p:txBody>
          </p:sp>
        </mc:Choice>
        <mc:Fallback xmlns="">
          <p:sp>
            <p:nvSpPr>
              <p:cNvPr id="25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334" y="188640"/>
                <a:ext cx="1618069" cy="1368152"/>
              </a:xfrm>
              <a:prstGeom prst="rect">
                <a:avLst/>
              </a:prstGeom>
              <a:blipFill rotWithShape="1">
                <a:blip r:embed="rId3"/>
                <a:stretch>
                  <a:fillRect l="-939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正方形/長方形 25"/>
              <p:cNvSpPr/>
              <p:nvPr/>
            </p:nvSpPr>
            <p:spPr>
              <a:xfrm>
                <a:off x="1734329" y="213543"/>
                <a:ext cx="1892124" cy="10729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3200" dirty="0" smtClean="0">
                    <a:solidFill>
                      <a:schemeClr val="tx1"/>
                    </a:solidFill>
                  </a:rPr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ja-JP" altLang="en-US" sz="32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32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２</m:t>
                            </m:r>
                          </m:e>
                        </m:rad>
                        <m:r>
                          <a:rPr lang="en-US" altLang="ja-JP" sz="3200" i="1">
                            <a:latin typeface="Cambria Math"/>
                          </a:rPr>
                          <m:t>×</m:t>
                        </m:r>
                        <m:rad>
                          <m:radPr>
                            <m:degHide m:val="on"/>
                            <m:ctrlPr>
                              <a:rPr lang="ja-JP" altLang="en-US" sz="32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3200" i="1">
                                <a:latin typeface="Cambria Math"/>
                              </a:rPr>
                              <m:t>５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ja-JP" altLang="en-US" sz="32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32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５</m:t>
                            </m:r>
                          </m:e>
                        </m:rad>
                        <m:r>
                          <a:rPr lang="en-US" altLang="ja-JP" sz="32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×</m:t>
                        </m:r>
                        <m:rad>
                          <m:radPr>
                            <m:degHide m:val="on"/>
                            <m:ctrlPr>
                              <a:rPr lang="ja-JP" altLang="en-US" sz="32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32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５</m:t>
                            </m:r>
                          </m:e>
                        </m:rad>
                      </m:den>
                    </m:f>
                  </m:oMath>
                </a14:m>
                <a:endParaRPr lang="ja-JP" altLang="en-US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正方形/長方形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4329" y="213543"/>
                <a:ext cx="1892124" cy="1072986"/>
              </a:xfrm>
              <a:prstGeom prst="rect">
                <a:avLst/>
              </a:prstGeom>
              <a:blipFill rotWithShape="1">
                <a:blip r:embed="rId4"/>
                <a:stretch>
                  <a:fillRect l="-838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正方形/長方形 26"/>
              <p:cNvSpPr/>
              <p:nvPr/>
            </p:nvSpPr>
            <p:spPr>
              <a:xfrm>
                <a:off x="283069" y="1312681"/>
                <a:ext cx="1399422" cy="10722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3200" dirty="0" smtClean="0">
                    <a:solidFill>
                      <a:prstClr val="black"/>
                    </a:solidFill>
                  </a:rPr>
                  <a:t>（</a:t>
                </a:r>
                <a:r>
                  <a:rPr lang="en-US" altLang="ja-JP" sz="3200" dirty="0">
                    <a:solidFill>
                      <a:prstClr val="black"/>
                    </a:solidFill>
                  </a:rPr>
                  <a:t>2</a:t>
                </a:r>
                <a:r>
                  <a:rPr lang="ja-JP" altLang="en-US" sz="3200" dirty="0" smtClean="0">
                    <a:solidFill>
                      <a:prstClr val="black"/>
                    </a:solidFill>
                  </a:rPr>
                  <a:t>）</a:t>
                </a:r>
                <a:r>
                  <a:rPr lang="en-US" altLang="ja-JP" sz="3200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ja-JP" altLang="en-US" sz="3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32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７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ja-JP" altLang="en-US" sz="3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32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８</m:t>
                            </m:r>
                          </m:e>
                        </m:rad>
                      </m:den>
                    </m:f>
                  </m:oMath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27" name="正方形/長方形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069" y="1312681"/>
                <a:ext cx="1399422" cy="1072217"/>
              </a:xfrm>
              <a:prstGeom prst="rect">
                <a:avLst/>
              </a:prstGeom>
              <a:blipFill rotWithShape="1">
                <a:blip r:embed="rId5"/>
                <a:stretch>
                  <a:fillRect l="-1087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正方形/長方形 27"/>
              <p:cNvSpPr/>
              <p:nvPr/>
            </p:nvSpPr>
            <p:spPr>
              <a:xfrm>
                <a:off x="3487551" y="213543"/>
                <a:ext cx="1437434" cy="9660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3200" dirty="0" smtClean="0">
                    <a:solidFill>
                      <a:schemeClr val="tx1"/>
                    </a:solidFill>
                  </a:rPr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ja-JP" altLang="en-US" sz="32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3200" i="1">
                                <a:latin typeface="Cambria Math"/>
                              </a:rPr>
                              <m:t>１０</m:t>
                            </m:r>
                          </m:e>
                        </m:rad>
                      </m:num>
                      <m:den>
                        <m:r>
                          <a:rPr lang="ja-JP" altLang="en-US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５</m:t>
                        </m:r>
                      </m:den>
                    </m:f>
                  </m:oMath>
                </a14:m>
                <a:endParaRPr lang="ja-JP" altLang="en-US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正方形/長方形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7551" y="213543"/>
                <a:ext cx="1437434" cy="966034"/>
              </a:xfrm>
              <a:prstGeom prst="rect">
                <a:avLst/>
              </a:prstGeom>
              <a:blipFill rotWithShape="1">
                <a:blip r:embed="rId6"/>
                <a:stretch>
                  <a:fillRect l="-10593" b="-503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正方形/長方形 28"/>
              <p:cNvSpPr/>
              <p:nvPr/>
            </p:nvSpPr>
            <p:spPr>
              <a:xfrm>
                <a:off x="1746766" y="1342969"/>
                <a:ext cx="1892124" cy="10722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3200" dirty="0" smtClean="0">
                    <a:solidFill>
                      <a:schemeClr val="tx1"/>
                    </a:solidFill>
                  </a:rPr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ja-JP" altLang="en-US" sz="32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32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７</m:t>
                            </m:r>
                          </m:e>
                        </m:rad>
                      </m:num>
                      <m:den>
                        <m:r>
                          <a:rPr lang="ja-JP" altLang="en-US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２</m:t>
                        </m:r>
                        <m:rad>
                          <m:radPr>
                            <m:degHide m:val="on"/>
                            <m:ctrlPr>
                              <a:rPr lang="ja-JP" altLang="en-US" sz="32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32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２</m:t>
                            </m:r>
                          </m:e>
                        </m:rad>
                      </m:den>
                    </m:f>
                  </m:oMath>
                </a14:m>
                <a:endParaRPr lang="ja-JP" altLang="en-US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正方形/長方形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6766" y="1342969"/>
                <a:ext cx="1892124" cy="1072217"/>
              </a:xfrm>
              <a:prstGeom prst="rect">
                <a:avLst/>
              </a:prstGeom>
              <a:blipFill rotWithShape="1">
                <a:blip r:embed="rId7"/>
                <a:stretch>
                  <a:fillRect l="-838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正方形/長方形 29"/>
              <p:cNvSpPr/>
              <p:nvPr/>
            </p:nvSpPr>
            <p:spPr>
              <a:xfrm>
                <a:off x="3032860" y="1342200"/>
                <a:ext cx="2246117" cy="10729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3200" dirty="0" smtClean="0">
                    <a:solidFill>
                      <a:schemeClr val="tx1"/>
                    </a:solidFill>
                  </a:rPr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ja-JP" altLang="en-US" sz="32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32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７</m:t>
                            </m:r>
                          </m:e>
                        </m:rad>
                        <m:r>
                          <a:rPr lang="en-US" altLang="ja-JP" sz="3200" i="1">
                            <a:latin typeface="Cambria Math"/>
                          </a:rPr>
                          <m:t>×</m:t>
                        </m:r>
                        <m:rad>
                          <m:radPr>
                            <m:degHide m:val="on"/>
                            <m:ctrlPr>
                              <a:rPr lang="ja-JP" altLang="en-US" sz="32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3200" b="0" i="1" smtClean="0">
                                <a:latin typeface="Cambria Math"/>
                              </a:rPr>
                              <m:t>２</m:t>
                            </m:r>
                          </m:e>
                        </m:rad>
                      </m:num>
                      <m:den>
                        <m:r>
                          <a:rPr lang="ja-JP" altLang="en-US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２</m:t>
                        </m:r>
                        <m:rad>
                          <m:radPr>
                            <m:degHide m:val="on"/>
                            <m:ctrlPr>
                              <a:rPr lang="ja-JP" altLang="en-US" sz="32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32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２</m:t>
                            </m:r>
                          </m:e>
                        </m:rad>
                        <m:r>
                          <a:rPr lang="en-US" altLang="ja-JP" sz="32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×</m:t>
                        </m:r>
                        <m:rad>
                          <m:radPr>
                            <m:degHide m:val="on"/>
                            <m:ctrlPr>
                              <a:rPr lang="ja-JP" altLang="en-US" sz="32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32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２</m:t>
                            </m:r>
                          </m:e>
                        </m:rad>
                      </m:den>
                    </m:f>
                  </m:oMath>
                </a14:m>
                <a:endParaRPr lang="ja-JP" altLang="en-US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正方形/長方形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2860" y="1342200"/>
                <a:ext cx="2246117" cy="1072986"/>
              </a:xfrm>
              <a:prstGeom prst="rect">
                <a:avLst/>
              </a:prstGeom>
              <a:blipFill rotWithShape="1">
                <a:blip r:embed="rId8"/>
                <a:stretch>
                  <a:fillRect l="-706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正方形/長方形 30"/>
              <p:cNvSpPr/>
              <p:nvPr/>
            </p:nvSpPr>
            <p:spPr>
              <a:xfrm>
                <a:off x="5134961" y="1342200"/>
                <a:ext cx="1892124" cy="9652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3200" dirty="0" smtClean="0">
                    <a:solidFill>
                      <a:schemeClr val="tx1"/>
                    </a:solidFill>
                  </a:rPr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ja-JP" altLang="en-US" sz="32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3200" i="1">
                                <a:latin typeface="Cambria Math"/>
                              </a:rPr>
                              <m:t>１４</m:t>
                            </m:r>
                          </m:e>
                        </m:rad>
                      </m:num>
                      <m:den>
                        <m:r>
                          <a:rPr lang="ja-JP" altLang="en-US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４</m:t>
                        </m:r>
                      </m:den>
                    </m:f>
                  </m:oMath>
                </a14:m>
                <a:endParaRPr lang="ja-JP" altLang="en-US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正方形/長方形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4961" y="1342200"/>
                <a:ext cx="1892124" cy="965201"/>
              </a:xfrm>
              <a:prstGeom prst="rect">
                <a:avLst/>
              </a:prstGeom>
              <a:blipFill rotWithShape="1">
                <a:blip r:embed="rId9"/>
                <a:stretch>
                  <a:fillRect l="-8039" b="-503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0507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5" grpId="0" build="p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9944" y="66328"/>
            <a:ext cx="6981930" cy="6480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根号を含む式の値を求める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2"/>
              <p:cNvSpPr txBox="1">
                <a:spLocks/>
              </p:cNvSpPr>
              <p:nvPr/>
            </p:nvSpPr>
            <p:spPr>
              <a:xfrm>
                <a:off x="4421855" y="1461698"/>
                <a:ext cx="4346917" cy="295555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:r>
                  <a:rPr lang="ja-JP" altLang="en-US" dirty="0" smtClean="0"/>
                  <a:t>（</a:t>
                </a:r>
                <a:r>
                  <a:rPr lang="en-US" altLang="ja-JP" dirty="0" smtClean="0"/>
                  <a:t>2</a:t>
                </a:r>
                <a:r>
                  <a:rPr lang="ja-JP" altLang="en-US" dirty="0" smtClean="0"/>
                  <a:t>）  </a:t>
                </a:r>
                <a:r>
                  <a:rPr lang="en-US" altLang="ja-JP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 smtClean="0">
                            <a:latin typeface="Cambria Math"/>
                          </a:rPr>
                          <m:t>１２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ja-JP" altLang="en-US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b="0" i="1" smtClean="0">
                                <a:latin typeface="Cambria Math"/>
                              </a:rPr>
                              <m:t>３</m:t>
                            </m:r>
                          </m:e>
                        </m:rad>
                      </m:den>
                    </m:f>
                  </m:oMath>
                </a14:m>
                <a:r>
                  <a:rPr lang="ja-JP" altLang="en-US" dirty="0" smtClean="0"/>
                  <a:t> ＝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latin typeface="Cambria Math"/>
                          </a:rPr>
                          <m:t>１２</m:t>
                        </m:r>
                        <m:rad>
                          <m:radPr>
                            <m:degHide m:val="on"/>
                            <m:ctrlPr>
                              <a:rPr lang="ja-JP" alt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３</m:t>
                            </m:r>
                          </m:e>
                        </m:rad>
                      </m:num>
                      <m:den>
                        <m:r>
                          <a:rPr lang="ja-JP" altLang="en-US" b="0" i="1" smtClean="0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/>
                  <a:t>　</a:t>
                </a:r>
                <a:r>
                  <a:rPr lang="ja-JP" altLang="en-US" dirty="0" smtClean="0"/>
                  <a:t> 　　　　 ＝４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</m:e>
                    </m:rad>
                  </m:oMath>
                </a14:m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/>
                  <a:t>　</a:t>
                </a:r>
                <a:r>
                  <a:rPr lang="ja-JP" altLang="en-US" dirty="0" smtClean="0"/>
                  <a:t>              ＝４</a:t>
                </a:r>
                <a:r>
                  <a:rPr lang="en-US" altLang="ja-JP" dirty="0" smtClean="0"/>
                  <a:t>×</a:t>
                </a:r>
                <a:r>
                  <a:rPr lang="ja-JP" altLang="en-US" dirty="0" smtClean="0"/>
                  <a:t>１．７３２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/>
                  <a:t>　</a:t>
                </a:r>
                <a:r>
                  <a:rPr lang="ja-JP" altLang="en-US" dirty="0" smtClean="0"/>
                  <a:t>              ＝６．９２８</a:t>
                </a:r>
                <a:endParaRPr lang="en-US" altLang="ja-JP" dirty="0" smtClean="0"/>
              </a:p>
            </p:txBody>
          </p:sp>
        </mc:Choice>
        <mc:Fallback xmlns="">
          <p:sp>
            <p:nvSpPr>
              <p:cNvPr id="4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1855" y="1461698"/>
                <a:ext cx="4346917" cy="2955553"/>
              </a:xfrm>
              <a:prstGeom prst="rect">
                <a:avLst/>
              </a:prstGeom>
              <a:blipFill rotWithShape="1">
                <a:blip r:embed="rId2"/>
                <a:stretch>
                  <a:fillRect l="-3506" r="-982" b="-41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正方形/長方形 4"/>
              <p:cNvSpPr/>
              <p:nvPr/>
            </p:nvSpPr>
            <p:spPr>
              <a:xfrm>
                <a:off x="647577" y="1608939"/>
                <a:ext cx="3384376" cy="224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3200" dirty="0" smtClean="0">
                    <a:solidFill>
                      <a:prstClr val="black"/>
                    </a:solidFill>
                  </a:rPr>
                  <a:t>（</a:t>
                </a:r>
                <a:r>
                  <a:rPr lang="en-US" altLang="ja-JP" sz="3200" dirty="0">
                    <a:solidFill>
                      <a:prstClr val="black"/>
                    </a:solidFill>
                  </a:rPr>
                  <a:t>1</a:t>
                </a:r>
                <a:r>
                  <a:rPr lang="ja-JP" altLang="en-US" sz="3200" dirty="0">
                    <a:solidFill>
                      <a:prstClr val="black"/>
                    </a:solidFill>
                  </a:rPr>
                  <a:t>）　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２７</m:t>
                        </m:r>
                      </m:e>
                    </m:rad>
                  </m:oMath>
                </a14:m>
                <a:endParaRPr lang="en-US" altLang="ja-JP" sz="3200" i="1" dirty="0" smtClean="0">
                  <a:solidFill>
                    <a:prstClr val="black"/>
                  </a:solidFill>
                  <a:latin typeface="Cambria Math"/>
                </a:endParaRPr>
              </a:p>
              <a:p>
                <a:r>
                  <a:rPr lang="ja-JP" altLang="en-US" sz="3200" b="0" dirty="0" smtClean="0">
                    <a:solidFill>
                      <a:prstClr val="black"/>
                    </a:solidFill>
                  </a:rPr>
                  <a:t>　　</a:t>
                </a:r>
                <a14:m>
                  <m:oMath xmlns:m="http://schemas.openxmlformats.org/officeDocument/2006/math">
                    <m:r>
                      <a:rPr lang="ja-JP" altLang="en-US" sz="3200" b="0" i="1" smtClean="0">
                        <a:solidFill>
                          <a:prstClr val="black"/>
                        </a:solidFill>
                        <a:latin typeface="Cambria Math"/>
                      </a:rPr>
                      <m:t>＝</m:t>
                    </m:r>
                  </m:oMath>
                </a14:m>
                <a:r>
                  <a:rPr lang="ja-JP" altLang="en-US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ja-JP" altLang="en-US" sz="3200" b="0" i="1" smtClean="0">
                        <a:solidFill>
                          <a:prstClr val="black"/>
                        </a:solidFill>
                        <a:latin typeface="Cambria Math"/>
                      </a:rPr>
                      <m:t>３</m:t>
                    </m:r>
                    <m:rad>
                      <m:radPr>
                        <m:degHide m:val="on"/>
                        <m:ctrlP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</m:e>
                    </m:rad>
                  </m:oMath>
                </a14:m>
                <a:endParaRPr lang="en-US" altLang="ja-JP" sz="3200" dirty="0" smtClean="0">
                  <a:solidFill>
                    <a:prstClr val="black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ja-JP" altLang="en-US" sz="3200" b="0" i="1" smtClean="0">
                        <a:solidFill>
                          <a:prstClr val="black"/>
                        </a:solidFill>
                        <a:latin typeface="Cambria Math"/>
                      </a:rPr>
                      <m:t>　　</m:t>
                    </m:r>
                    <m:r>
                      <a:rPr lang="ja-JP" altLang="en-US" sz="3200" i="1">
                        <a:solidFill>
                          <a:prstClr val="black"/>
                        </a:solidFill>
                        <a:latin typeface="Cambria Math"/>
                      </a:rPr>
                      <m:t>＝</m:t>
                    </m:r>
                  </m:oMath>
                </a14:m>
                <a:r>
                  <a:rPr lang="ja-JP" altLang="en-US" sz="32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ja-JP" altLang="en-US" sz="3200" i="1">
                        <a:solidFill>
                          <a:prstClr val="black"/>
                        </a:solidFill>
                        <a:latin typeface="Cambria Math"/>
                      </a:rPr>
                      <m:t>３</m:t>
                    </m:r>
                  </m:oMath>
                </a14:m>
                <a:r>
                  <a:rPr lang="en-US" altLang="ja-JP" sz="3200" dirty="0" smtClean="0">
                    <a:solidFill>
                      <a:prstClr val="black"/>
                    </a:solidFill>
                  </a:rPr>
                  <a:t>×</a:t>
                </a:r>
                <a:r>
                  <a:rPr lang="ja-JP" altLang="en-US" sz="3200" dirty="0" smtClean="0">
                    <a:solidFill>
                      <a:prstClr val="black"/>
                    </a:solidFill>
                  </a:rPr>
                  <a:t>１．７３２</a:t>
                </a:r>
                <a:endParaRPr lang="en-US" altLang="ja-JP" sz="3200" dirty="0" smtClean="0">
                  <a:solidFill>
                    <a:prstClr val="black"/>
                  </a:solidFill>
                </a:endParaRPr>
              </a:p>
              <a:p>
                <a:r>
                  <a:rPr lang="ja-JP" altLang="en-US" sz="3200" dirty="0">
                    <a:solidFill>
                      <a:prstClr val="black"/>
                    </a:solidFill>
                  </a:rPr>
                  <a:t>　</a:t>
                </a:r>
                <a:r>
                  <a:rPr lang="ja-JP" altLang="en-US" sz="3200" dirty="0" smtClean="0">
                    <a:solidFill>
                      <a:prstClr val="black"/>
                    </a:solidFill>
                  </a:rPr>
                  <a:t>　＝５．１９６</a:t>
                </a:r>
                <a:endParaRPr lang="en-US" altLang="ja-JP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正方形/長方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577" y="1608939"/>
                <a:ext cx="3384376" cy="2247218"/>
              </a:xfrm>
              <a:prstGeom prst="rect">
                <a:avLst/>
              </a:prstGeom>
              <a:blipFill rotWithShape="1">
                <a:blip r:embed="rId3"/>
                <a:stretch>
                  <a:fillRect l="-4505" t="-2981" r="-2162" b="-650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正方形/長方形 5"/>
              <p:cNvSpPr/>
              <p:nvPr/>
            </p:nvSpPr>
            <p:spPr>
              <a:xfrm>
                <a:off x="699276" y="836712"/>
                <a:ext cx="7632848" cy="6370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3200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</m:e>
                    </m:rad>
                    <m:r>
                      <a:rPr lang="ja-JP" altLang="en-US" sz="3200" b="0" i="1" smtClean="0">
                        <a:solidFill>
                          <a:prstClr val="black"/>
                        </a:solidFill>
                        <a:latin typeface="Cambria Math"/>
                      </a:rPr>
                      <m:t>＝</m:t>
                    </m:r>
                    <m:r>
                      <a:rPr lang="ja-JP" altLang="en-US" sz="3200" i="1">
                        <a:solidFill>
                          <a:prstClr val="black"/>
                        </a:solidFill>
                        <a:latin typeface="Cambria Math"/>
                      </a:rPr>
                      <m:t>１．７３２</m:t>
                    </m:r>
                    <m:r>
                      <a:rPr lang="ja-JP" altLang="en-US" sz="3200" i="1" smtClean="0">
                        <a:solidFill>
                          <a:prstClr val="black"/>
                        </a:solidFill>
                        <a:latin typeface="Cambria Math"/>
                      </a:rPr>
                      <m:t>として、</m:t>
                    </m:r>
                    <m:r>
                      <a:rPr lang="ja-JP" altLang="en-US" sz="3200" i="1">
                        <a:solidFill>
                          <a:prstClr val="black"/>
                        </a:solidFill>
                        <a:latin typeface="Cambria Math"/>
                      </a:rPr>
                      <m:t>次の値を求めなさい。</m:t>
                    </m:r>
                  </m:oMath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6" name="正方形/長方形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276" y="836712"/>
                <a:ext cx="7632848" cy="63709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正方形/長方形 6"/>
              <p:cNvSpPr/>
              <p:nvPr/>
            </p:nvSpPr>
            <p:spPr>
              <a:xfrm>
                <a:off x="107504" y="4221088"/>
                <a:ext cx="9325023" cy="1347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2800" dirty="0" smtClean="0">
                    <a:solidFill>
                      <a:prstClr val="black"/>
                    </a:solidFill>
                  </a:rPr>
                  <a:t>問７　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５</m:t>
                        </m:r>
                      </m:e>
                    </m:rad>
                    <m:r>
                      <a:rPr lang="ja-JP" altLang="en-US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＝</m:t>
                    </m:r>
                    <m:r>
                      <a:rPr lang="ja-JP" altLang="en-US" sz="2800" i="1">
                        <a:solidFill>
                          <a:prstClr val="black"/>
                        </a:solidFill>
                        <a:latin typeface="Cambria Math"/>
                      </a:rPr>
                      <m:t>２．２３６</m:t>
                    </m:r>
                    <m:r>
                      <a:rPr lang="ja-JP" altLang="en-US" sz="2800" i="1" smtClean="0">
                        <a:solidFill>
                          <a:prstClr val="black"/>
                        </a:solidFill>
                        <a:latin typeface="Cambria Math"/>
                      </a:rPr>
                      <m:t>として、</m:t>
                    </m:r>
                    <m:r>
                      <a:rPr lang="ja-JP" altLang="en-US" sz="2800" i="1">
                        <a:solidFill>
                          <a:prstClr val="black"/>
                        </a:solidFill>
                        <a:latin typeface="Cambria Math"/>
                      </a:rPr>
                      <m:t>次の値を求めなさい。</m:t>
                    </m:r>
                  </m:oMath>
                </a14:m>
                <a:endParaRPr lang="en-US" altLang="ja-JP" sz="1600" dirty="0" smtClean="0"/>
              </a:p>
              <a:p>
                <a:r>
                  <a:rPr lang="ja-JP" altLang="en-US" sz="2800" dirty="0" smtClean="0"/>
                  <a:t>（１）　</a:t>
                </a:r>
                <a:r>
                  <a:rPr lang="ja-JP" altLang="en-US" sz="28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２０</m:t>
                        </m:r>
                      </m:e>
                    </m:rad>
                    <m:r>
                      <a:rPr lang="ja-JP" altLang="en-US" sz="2800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2800" dirty="0" smtClean="0"/>
                  <a:t>　　　　　　（２）　</a:t>
                </a:r>
                <a:r>
                  <a:rPr lang="ja-JP" altLang="en-US" sz="28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８０</m:t>
                        </m:r>
                      </m:e>
                    </m:rad>
                    <m:r>
                      <a:rPr lang="ja-JP" altLang="en-US" sz="2800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2800" dirty="0" smtClean="0"/>
                  <a:t>　　　　　　（３）</a:t>
                </a:r>
                <a:r>
                  <a:rPr lang="en-US" altLang="ja-JP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b="0" i="1" smtClean="0">
                            <a:latin typeface="Cambria Math"/>
                          </a:rPr>
                          <m:t>５</m:t>
                        </m:r>
                      </m:num>
                      <m:den>
                        <m:r>
                          <a:rPr lang="ja-JP" altLang="en-US" sz="2800" b="0" i="1" smtClean="0">
                            <a:latin typeface="Cambria Math"/>
                          </a:rPr>
                          <m:t>２</m:t>
                        </m:r>
                        <m:rad>
                          <m:radPr>
                            <m:degHide m:val="on"/>
                            <m:ctrlPr>
                              <a:rPr lang="ja-JP" altLang="en-US" sz="28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2800" b="0" i="1" smtClean="0">
                                <a:latin typeface="Cambria Math"/>
                              </a:rPr>
                              <m:t>５</m:t>
                            </m:r>
                          </m:e>
                        </m:rad>
                      </m:den>
                    </m:f>
                  </m:oMath>
                </a14:m>
                <a:endParaRPr lang="ja-JP" altLang="en-US" sz="1400" dirty="0"/>
              </a:p>
            </p:txBody>
          </p:sp>
        </mc:Choice>
        <mc:Fallback xmlns="">
          <p:sp>
            <p:nvSpPr>
              <p:cNvPr id="7" name="正方形/長方形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4221088"/>
                <a:ext cx="9325023" cy="1347998"/>
              </a:xfrm>
              <a:prstGeom prst="rect">
                <a:avLst/>
              </a:prstGeom>
              <a:blipFill rotWithShape="1">
                <a:blip r:embed="rId5"/>
                <a:stretch>
                  <a:fillRect l="-1373" t="-360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2468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正方形/長方形 3"/>
              <p:cNvSpPr/>
              <p:nvPr/>
            </p:nvSpPr>
            <p:spPr>
              <a:xfrm>
                <a:off x="212479" y="182163"/>
                <a:ext cx="8784976" cy="34417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ja-JP" altLang="en-US" sz="28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ja-JP" altLang="en-US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２</m:t>
                          </m:r>
                        </m:e>
                      </m:rad>
                      <m:r>
                        <a:rPr lang="ja-JP" altLang="en-US" sz="2800" i="1">
                          <a:solidFill>
                            <a:prstClr val="black"/>
                          </a:solidFill>
                          <a:latin typeface="Cambria Math"/>
                        </a:rPr>
                        <m:t>＝</m:t>
                      </m:r>
                      <m:r>
                        <a:rPr lang="ja-JP" altLang="en-US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１</m:t>
                      </m:r>
                      <m:r>
                        <a:rPr lang="ja-JP" altLang="en-US" sz="2800" i="1">
                          <a:solidFill>
                            <a:prstClr val="black"/>
                          </a:solidFill>
                          <a:latin typeface="Cambria Math"/>
                        </a:rPr>
                        <m:t>．４１４</m:t>
                      </m:r>
                      <m:r>
                        <a:rPr lang="ja-JP" altLang="en-US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　</m:t>
                      </m:r>
                      <m:rad>
                        <m:radPr>
                          <m:degHide m:val="on"/>
                          <m:ctrlPr>
                            <a:rPr lang="ja-JP" altLang="en-US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ja-JP" altLang="en-US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５</m:t>
                          </m:r>
                        </m:e>
                      </m:rad>
                      <m:r>
                        <a:rPr lang="ja-JP" altLang="en-US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＝</m:t>
                      </m:r>
                      <m:r>
                        <a:rPr lang="ja-JP" altLang="en-US" sz="2800" i="1">
                          <a:solidFill>
                            <a:prstClr val="black"/>
                          </a:solidFill>
                          <a:latin typeface="Cambria Math"/>
                        </a:rPr>
                        <m:t>２．２３６</m:t>
                      </m:r>
                      <m:r>
                        <a:rPr lang="ja-JP" altLang="en-US" sz="28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として、</m:t>
                      </m:r>
                      <m:r>
                        <a:rPr lang="ja-JP" altLang="en-US" sz="2800" i="1">
                          <a:solidFill>
                            <a:prstClr val="black"/>
                          </a:solidFill>
                          <a:latin typeface="Cambria Math"/>
                        </a:rPr>
                        <m:t>次の値を求めなさい。</m:t>
                      </m:r>
                    </m:oMath>
                  </m:oMathPara>
                </a14:m>
                <a:endParaRPr lang="en-US" altLang="ja-JP" sz="1600" dirty="0" smtClean="0"/>
              </a:p>
              <a:p>
                <a:endParaRPr lang="en-US" altLang="ja-JP" sz="1600" dirty="0"/>
              </a:p>
              <a:p>
                <a:r>
                  <a:rPr lang="ja-JP" altLang="en-US" sz="3200" dirty="0" smtClean="0"/>
                  <a:t>（１）　</a:t>
                </a:r>
                <a:r>
                  <a:rPr lang="ja-JP" altLang="en-US" sz="32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５</m:t>
                        </m:r>
                      </m:e>
                    </m:rad>
                    <m:r>
                      <a:rPr lang="ja-JP" altLang="en-US" sz="3200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3200" dirty="0" smtClean="0"/>
                  <a:t>　　　　　　　　（２）</a:t>
                </a:r>
                <a:r>
                  <a:rPr lang="ja-JP" altLang="en-US" sz="3200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０．５</m:t>
                        </m:r>
                      </m:e>
                    </m:rad>
                    <m:r>
                      <a:rPr lang="ja-JP" altLang="en-US" sz="3200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en-US" altLang="ja-JP" sz="3200" dirty="0" smtClean="0"/>
              </a:p>
              <a:p>
                <a:endParaRPr lang="en-US" altLang="ja-JP" sz="3200" dirty="0" smtClean="0"/>
              </a:p>
              <a:p>
                <a:r>
                  <a:rPr lang="ja-JP" altLang="en-US" sz="3200" dirty="0" smtClean="0"/>
                  <a:t>（</a:t>
                </a:r>
                <a:r>
                  <a:rPr lang="ja-JP" altLang="en-US" sz="3200" dirty="0"/>
                  <a:t>３</a:t>
                </a:r>
                <a:r>
                  <a:rPr lang="ja-JP" altLang="en-US" sz="3200" dirty="0" smtClean="0"/>
                  <a:t>）　</a:t>
                </a:r>
                <a:r>
                  <a:rPr lang="ja-JP" altLang="en-US" sz="32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５</m:t>
                        </m:r>
                        <m:r>
                          <a:rPr lang="ja-JP" alt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０</m:t>
                        </m:r>
                      </m:e>
                    </m:rad>
                    <m:r>
                      <a:rPr lang="ja-JP" altLang="en-US" sz="3200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3200" dirty="0" smtClean="0"/>
                  <a:t>　　　　　　　（４）</a:t>
                </a:r>
                <a:r>
                  <a:rPr lang="ja-JP" altLang="en-US" sz="3200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０．</m:t>
                        </m:r>
                        <m:r>
                          <a:rPr lang="ja-JP" alt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０</m:t>
                        </m:r>
                        <m: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５</m:t>
                        </m:r>
                      </m:e>
                    </m:rad>
                  </m:oMath>
                </a14:m>
                <a:endParaRPr lang="en-US" altLang="ja-JP" sz="3200" dirty="0" smtClean="0"/>
              </a:p>
              <a:p>
                <a:endParaRPr lang="en-US" altLang="ja-JP" sz="3200" dirty="0" smtClean="0"/>
              </a:p>
              <a:p>
                <a:r>
                  <a:rPr lang="ja-JP" altLang="en-US" sz="3200" dirty="0" smtClean="0"/>
                  <a:t>（</a:t>
                </a:r>
                <a:r>
                  <a:rPr lang="ja-JP" altLang="en-US" sz="3200" dirty="0"/>
                  <a:t>５</a:t>
                </a:r>
                <a:r>
                  <a:rPr lang="ja-JP" altLang="en-US" sz="3200" dirty="0" smtClean="0"/>
                  <a:t>）　</a:t>
                </a:r>
                <a:r>
                  <a:rPr lang="ja-JP" altLang="en-US" sz="32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５０</m:t>
                        </m:r>
                        <m:r>
                          <a:rPr lang="ja-JP" alt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０</m:t>
                        </m:r>
                      </m:e>
                    </m:rad>
                    <m:r>
                      <a:rPr lang="ja-JP" altLang="en-US" sz="3200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3200" dirty="0" smtClean="0"/>
                  <a:t>　　　　　　（６）</a:t>
                </a:r>
                <a:r>
                  <a:rPr lang="ja-JP" altLang="en-US" sz="16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０．０</m:t>
                        </m:r>
                        <m:r>
                          <a:rPr lang="ja-JP" alt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０</m:t>
                        </m:r>
                        <m: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５</m:t>
                        </m:r>
                      </m:e>
                    </m:rad>
                  </m:oMath>
                </a14:m>
                <a:endParaRPr lang="ja-JP" altLang="en-US" sz="1600" dirty="0"/>
              </a:p>
            </p:txBody>
          </p:sp>
        </mc:Choice>
        <mc:Fallback xmlns="">
          <p:sp>
            <p:nvSpPr>
              <p:cNvPr id="4" name="正方形/長方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479" y="182163"/>
                <a:ext cx="8784976" cy="3441776"/>
              </a:xfrm>
              <a:prstGeom prst="rect">
                <a:avLst/>
              </a:prstGeom>
              <a:blipFill rotWithShape="1">
                <a:blip r:embed="rId3"/>
                <a:stretch>
                  <a:fillRect l="-1804" b="-390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テキスト ボックス 1"/>
          <p:cNvSpPr txBox="1"/>
          <p:nvPr/>
        </p:nvSpPr>
        <p:spPr>
          <a:xfrm>
            <a:off x="2534072" y="1412776"/>
            <a:ext cx="60486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２．２３６　　　　　　　　０．７０７</a:t>
            </a:r>
            <a:endParaRPr kumimoji="1" lang="en-US" altLang="ja-JP" sz="3200" dirty="0" smtClean="0">
              <a:solidFill>
                <a:srgbClr val="FF0000"/>
              </a:solidFill>
            </a:endParaRPr>
          </a:p>
          <a:p>
            <a:endParaRPr kumimoji="1" lang="en-US" altLang="ja-JP" sz="3200" dirty="0" smtClean="0">
              <a:solidFill>
                <a:srgbClr val="FF0000"/>
              </a:solidFill>
            </a:endParaRPr>
          </a:p>
          <a:p>
            <a:r>
              <a:rPr lang="ja-JP" altLang="en-US" sz="3200" dirty="0" smtClean="0">
                <a:solidFill>
                  <a:srgbClr val="FF0000"/>
                </a:solidFill>
              </a:rPr>
              <a:t>７．０７</a:t>
            </a:r>
            <a:r>
              <a:rPr lang="ja-JP" altLang="en-US" sz="3200" dirty="0">
                <a:solidFill>
                  <a:srgbClr val="FF0000"/>
                </a:solidFill>
              </a:rPr>
              <a:t> </a:t>
            </a:r>
            <a:r>
              <a:rPr lang="ja-JP" altLang="en-US" sz="3200" dirty="0" smtClean="0">
                <a:solidFill>
                  <a:srgbClr val="FF0000"/>
                </a:solidFill>
              </a:rPr>
              <a:t> 　　　　　　　　 ０．２２３６</a:t>
            </a:r>
            <a:endParaRPr lang="en-US" altLang="ja-JP" sz="3200" dirty="0" smtClean="0">
              <a:solidFill>
                <a:srgbClr val="FF0000"/>
              </a:solidFill>
            </a:endParaRPr>
          </a:p>
          <a:p>
            <a:endParaRPr lang="en-US" altLang="ja-JP" sz="3200" dirty="0" smtClean="0">
              <a:solidFill>
                <a:srgbClr val="FF0000"/>
              </a:solidFill>
            </a:endParaRPr>
          </a:p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２２．３６　　　　　　　　０．０７０７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12479" y="4077072"/>
            <a:ext cx="8690199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このことから、どんなことがいえるでしょうか</a:t>
            </a:r>
            <a:r>
              <a:rPr kumimoji="1" lang="en-US" altLang="ja-JP" sz="3600" dirty="0" smtClean="0"/>
              <a:t>?</a:t>
            </a:r>
            <a:endParaRPr kumimoji="1" lang="ja-JP" altLang="en-US" sz="36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2479" y="4965089"/>
            <a:ext cx="87849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「根号の中の数を</a:t>
            </a:r>
            <a:r>
              <a:rPr kumimoji="1" lang="en-US" altLang="ja-JP" sz="3600" dirty="0" smtClean="0">
                <a:solidFill>
                  <a:srgbClr val="FF0000"/>
                </a:solidFill>
              </a:rPr>
              <a:t>100</a:t>
            </a:r>
            <a:r>
              <a:rPr kumimoji="1" lang="ja-JP" altLang="en-US" sz="3600" dirty="0" smtClean="0">
                <a:solidFill>
                  <a:srgbClr val="FF0000"/>
                </a:solidFill>
              </a:rPr>
              <a:t>倍</a:t>
            </a:r>
            <a:r>
              <a:rPr kumimoji="1" lang="ja-JP" altLang="en-US" sz="3600" dirty="0" smtClean="0"/>
              <a:t>すると近似値は</a:t>
            </a:r>
            <a:r>
              <a:rPr kumimoji="1" lang="en-US" altLang="ja-JP" sz="3600" dirty="0" smtClean="0">
                <a:solidFill>
                  <a:srgbClr val="FF0000"/>
                </a:solidFill>
              </a:rPr>
              <a:t>10</a:t>
            </a:r>
            <a:r>
              <a:rPr kumimoji="1" lang="ja-JP" altLang="en-US" sz="3600" dirty="0" smtClean="0">
                <a:solidFill>
                  <a:srgbClr val="FF0000"/>
                </a:solidFill>
              </a:rPr>
              <a:t>倍</a:t>
            </a:r>
            <a:r>
              <a:rPr kumimoji="1" lang="ja-JP" altLang="en-US" sz="3600" dirty="0" smtClean="0"/>
              <a:t>になり、根号の中の数を</a:t>
            </a:r>
            <a:r>
              <a:rPr kumimoji="1" lang="en-US" altLang="ja-JP" sz="3600" dirty="0" smtClean="0">
                <a:solidFill>
                  <a:srgbClr val="FF0000"/>
                </a:solidFill>
              </a:rPr>
              <a:t>0.01</a:t>
            </a:r>
            <a:r>
              <a:rPr kumimoji="1" lang="ja-JP" altLang="en-US" sz="3600" dirty="0" smtClean="0">
                <a:solidFill>
                  <a:srgbClr val="FF0000"/>
                </a:solidFill>
              </a:rPr>
              <a:t>倍</a:t>
            </a:r>
            <a:r>
              <a:rPr kumimoji="1" lang="ja-JP" altLang="en-US" sz="3600" dirty="0" smtClean="0"/>
              <a:t>すると近似値は</a:t>
            </a:r>
            <a:r>
              <a:rPr kumimoji="1" lang="en-US" altLang="ja-JP" sz="3600" dirty="0" smtClean="0">
                <a:solidFill>
                  <a:srgbClr val="FF0000"/>
                </a:solidFill>
              </a:rPr>
              <a:t>0.1</a:t>
            </a:r>
            <a:r>
              <a:rPr kumimoji="1" lang="ja-JP" altLang="en-US" sz="3600" dirty="0" smtClean="0">
                <a:solidFill>
                  <a:srgbClr val="FF0000"/>
                </a:solidFill>
              </a:rPr>
              <a:t>倍</a:t>
            </a:r>
            <a:r>
              <a:rPr kumimoji="1" lang="ja-JP" altLang="en-US" sz="3600" dirty="0" smtClean="0"/>
              <a:t>になる。」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169686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3" grpId="0" animBg="1"/>
      <p:bldP spid="5" grpId="0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1384</TotalTime>
  <Words>310</Words>
  <Application>Microsoft Office PowerPoint</Application>
  <PresentationFormat>画面に合わせる (4:3)</PresentationFormat>
  <Paragraphs>57</Paragraphs>
  <Slides>5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​​テーマ</vt:lpstr>
      <vt:lpstr>分母の有理化 根号をふくむ式の値</vt:lpstr>
      <vt:lpstr>PowerPoint プレゼンテーション</vt:lpstr>
      <vt:lpstr>PowerPoint プレゼンテーション</vt:lpstr>
      <vt:lpstr>根号を含む式の値を求める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teacher</dc:creator>
  <cp:lastModifiedBy>teacher</cp:lastModifiedBy>
  <cp:revision>105</cp:revision>
  <cp:lastPrinted>2013-06-07T00:42:57Z</cp:lastPrinted>
  <dcterms:created xsi:type="dcterms:W3CDTF">2013-05-19T22:30:44Z</dcterms:created>
  <dcterms:modified xsi:type="dcterms:W3CDTF">2016-06-24T00:13:08Z</dcterms:modified>
</cp:coreProperties>
</file>